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63" r:id="rId5"/>
    <p:sldId id="334" r:id="rId6"/>
    <p:sldId id="335" r:id="rId7"/>
    <p:sldId id="336" r:id="rId8"/>
    <p:sldId id="337" r:id="rId9"/>
    <p:sldId id="339" r:id="rId10"/>
    <p:sldId id="340" r:id="rId11"/>
    <p:sldId id="341" r:id="rId12"/>
    <p:sldId id="342" r:id="rId13"/>
    <p:sldId id="343" r:id="rId14"/>
    <p:sldId id="344" r:id="rId15"/>
    <p:sldId id="345" r:id="rId16"/>
    <p:sldId id="347" r:id="rId17"/>
    <p:sldId id="348" r:id="rId18"/>
    <p:sldId id="351" r:id="rId19"/>
    <p:sldId id="350" r:id="rId20"/>
    <p:sldId id="349" r:id="rId21"/>
    <p:sldId id="308" r:id="rId22"/>
    <p:sldId id="352" r:id="rId23"/>
    <p:sldId id="353" r:id="rId24"/>
    <p:sldId id="309" r:id="rId2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3"/>
    <a:srgbClr val="94C11E"/>
    <a:srgbClr val="7692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4" autoAdjust="0"/>
    <p:restoredTop sz="78006" autoAdjust="0"/>
  </p:normalViewPr>
  <p:slideViewPr>
    <p:cSldViewPr snapToGrid="0">
      <p:cViewPr varScale="1">
        <p:scale>
          <a:sx n="87" d="100"/>
          <a:sy n="87" d="100"/>
        </p:scale>
        <p:origin x="7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78981-E41C-4CCA-8929-971B5CBEA010}" type="datetimeFigureOut">
              <a:rPr lang="nl-BE" smtClean="0"/>
              <a:t>8/09/2020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FA66B-4CBF-4E2F-B4E4-10F3DA7CDEAB}" type="slidenum">
              <a:rPr lang="nl-BE" smtClean="0"/>
              <a:t>‹nr.›</a:t>
            </a:fld>
            <a:endParaRPr lang="nl-BE"/>
          </a:p>
        </p:txBody>
      </p:sp>
    </p:spTree>
    <p:extLst>
      <p:ext uri="{BB962C8B-B14F-4D97-AF65-F5344CB8AC3E}">
        <p14:creationId xmlns:p14="http://schemas.microsoft.com/office/powerpoint/2010/main" val="1650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37FA66B-4CBF-4E2F-B4E4-10F3DA7CDEAB}" type="slidenum">
              <a:rPr lang="nl-BE" smtClean="0"/>
              <a:t>7</a:t>
            </a:fld>
            <a:endParaRPr lang="nl-BE"/>
          </a:p>
        </p:txBody>
      </p:sp>
    </p:spTree>
    <p:extLst>
      <p:ext uri="{BB962C8B-B14F-4D97-AF65-F5344CB8AC3E}">
        <p14:creationId xmlns:p14="http://schemas.microsoft.com/office/powerpoint/2010/main" val="359775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1.3. TRENDS Hieronder worden de vier kernindicatoren getoond met het 7-daags voortschrijdend gemiddelde (groene lijn). Dit 7-daags gemiddelde wordt gebruikt om een trend aan te tonen. Dit heeft onder andere tot gevolg dat de curve een vloeiend verloop krijgt en dat het zogenaamde weekendeffect wordt uitgevlakt.</a:t>
            </a:r>
            <a:endParaRPr lang="nl-BE" dirty="0"/>
          </a:p>
        </p:txBody>
      </p:sp>
      <p:sp>
        <p:nvSpPr>
          <p:cNvPr id="4" name="Tijdelijke aanduiding voor dianummer 3"/>
          <p:cNvSpPr>
            <a:spLocks noGrp="1"/>
          </p:cNvSpPr>
          <p:nvPr>
            <p:ph type="sldNum" sz="quarter" idx="10"/>
          </p:nvPr>
        </p:nvSpPr>
        <p:spPr/>
        <p:txBody>
          <a:bodyPr/>
          <a:lstStyle/>
          <a:p>
            <a:fld id="{A37FA66B-4CBF-4E2F-B4E4-10F3DA7CDEAB}" type="slidenum">
              <a:rPr lang="nl-BE" smtClean="0"/>
              <a:t>12</a:t>
            </a:fld>
            <a:endParaRPr lang="nl-BE"/>
          </a:p>
        </p:txBody>
      </p:sp>
    </p:spTree>
    <p:extLst>
      <p:ext uri="{BB962C8B-B14F-4D97-AF65-F5344CB8AC3E}">
        <p14:creationId xmlns:p14="http://schemas.microsoft.com/office/powerpoint/2010/main" val="23555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Verandering</a:t>
            </a:r>
            <a:r>
              <a:rPr lang="nl-BE" baseline="0" dirty="0" smtClean="0"/>
              <a:t> van wie MOET getest worden naar wie KAN getest worden:</a:t>
            </a:r>
          </a:p>
          <a:p>
            <a:r>
              <a:rPr lang="nl-BE" baseline="0" dirty="0" smtClean="0"/>
              <a:t>*ziekenhuisopname</a:t>
            </a:r>
          </a:p>
          <a:p>
            <a:r>
              <a:rPr lang="nl-BE" baseline="0" dirty="0" smtClean="0"/>
              <a:t>*NIEUWE bewoner van residentiele collectiviteit (bv WZC). Zo negatief, kan na 5 dagen éénmaal herhaald worden (gezien vals positief kan zijn in incubatieperiode-</a:t>
            </a:r>
          </a:p>
          <a:p>
            <a:r>
              <a:rPr lang="nl-BE" baseline="0" dirty="0" smtClean="0"/>
              <a:t>*mogelijk geval in residentiele collectiviteit (WZC): vanaf 2 gevallen in </a:t>
            </a:r>
            <a:r>
              <a:rPr lang="nl-BE" baseline="0" dirty="0" err="1" smtClean="0"/>
              <a:t>zefde</a:t>
            </a:r>
            <a:r>
              <a:rPr lang="nl-BE" baseline="0" dirty="0" smtClean="0"/>
              <a:t> instelling, beslist regionale gezondheidsautoriteit over geschikte verdere test-strategie</a:t>
            </a:r>
          </a:p>
          <a:p>
            <a:r>
              <a:rPr lang="nl-BE" baseline="0" dirty="0" smtClean="0"/>
              <a:t>*mogelijk geval bij zorgpersoneel</a:t>
            </a:r>
          </a:p>
          <a:p>
            <a:endParaRPr lang="nl-BE" baseline="0" dirty="0" smtClean="0"/>
          </a:p>
          <a:p>
            <a:r>
              <a:rPr lang="nl-BE" dirty="0" smtClean="0"/>
              <a:t>In afwachting van de mogelijkheid om deze capaciteit te gebruiken voor het testen van alle personen die symptomen vertonen die compatibel zijn met COVID-191 , hebben de gezondheidsautoriteiten besloten om de beschikbare capaciteit te gebruiken om een verfijnd beheer van het risico van de introductie van het virus toe te laten in de collectiviteiten, met inclusie van de hospitalen binnen dit concept. Collectiviteiten zijn inderdaad plaatsen waar gegroepeerde gevallen kunnen voorkomen en waar transmissieketens in stand worden gehouden, vooral wanneer sociale afstand en hygiënemaatregelen moeilijk te respecteren zijn. Hoewel de exacte bijdrage van asymptomatische personen aan de intensiteit van de epidemie niet is vastgesteld, is het bekend dat collectiviteiten risicovolle plaatsen zijn, zoals blijkt uit de resultaten van de tests die sommige ziekenhuizen al hebben uitgevoerd op asymptomatische patiënten die het ziekenhuis binnenkomen (</a:t>
            </a:r>
            <a:endParaRPr lang="nl-BE" baseline="0" dirty="0" smtClean="0"/>
          </a:p>
        </p:txBody>
      </p:sp>
      <p:sp>
        <p:nvSpPr>
          <p:cNvPr id="4" name="Tijdelijke aanduiding voor dianummer 3"/>
          <p:cNvSpPr>
            <a:spLocks noGrp="1"/>
          </p:cNvSpPr>
          <p:nvPr>
            <p:ph type="sldNum" sz="quarter" idx="10"/>
          </p:nvPr>
        </p:nvSpPr>
        <p:spPr/>
        <p:txBody>
          <a:bodyPr/>
          <a:lstStyle/>
          <a:p>
            <a:fld id="{A37FA66B-4CBF-4E2F-B4E4-10F3DA7CDEAB}" type="slidenum">
              <a:rPr lang="nl-BE" smtClean="0"/>
              <a:t>18</a:t>
            </a:fld>
            <a:endParaRPr lang="nl-BE"/>
          </a:p>
        </p:txBody>
      </p:sp>
    </p:spTree>
    <p:extLst>
      <p:ext uri="{BB962C8B-B14F-4D97-AF65-F5344CB8AC3E}">
        <p14:creationId xmlns:p14="http://schemas.microsoft.com/office/powerpoint/2010/main" val="1664975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37FA66B-4CBF-4E2F-B4E4-10F3DA7CDEAB}" type="slidenum">
              <a:rPr lang="nl-BE" smtClean="0"/>
              <a:t>21</a:t>
            </a:fld>
            <a:endParaRPr lang="nl-BE"/>
          </a:p>
        </p:txBody>
      </p:sp>
    </p:spTree>
    <p:extLst>
      <p:ext uri="{BB962C8B-B14F-4D97-AF65-F5344CB8AC3E}">
        <p14:creationId xmlns:p14="http://schemas.microsoft.com/office/powerpoint/2010/main" val="3713623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solidFill>
                  <a:srgbClr val="76929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sp>
        <p:nvSpPr>
          <p:cNvPr id="4" name="Tijdelijke aanduiding voor datum 3"/>
          <p:cNvSpPr>
            <a:spLocks noGrp="1"/>
          </p:cNvSpPr>
          <p:nvPr>
            <p:ph type="dt" sz="half" idx="10"/>
          </p:nvPr>
        </p:nvSpPr>
        <p:spPr/>
        <p:txBody>
          <a:bodyPr/>
          <a:lstStyle/>
          <a:p>
            <a:fld id="{E0D85D90-2C1D-4A0B-81DA-6AC712043A09}" type="datetimeFigureOut">
              <a:rPr lang="nl-BE" smtClean="0"/>
              <a:t>8/09/2020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6021C421-705E-4396-BAA5-C69916964ED1}" type="slidenum">
              <a:rPr lang="nl-BE" smtClean="0"/>
              <a:t>‹nr.›</a:t>
            </a:fld>
            <a:endParaRPr lang="nl-BE"/>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448" y="4744484"/>
            <a:ext cx="2953104" cy="1611866"/>
          </a:xfrm>
          <a:prstGeom prst="rect">
            <a:avLst/>
          </a:prstGeom>
        </p:spPr>
      </p:pic>
    </p:spTree>
    <p:extLst>
      <p:ext uri="{BB962C8B-B14F-4D97-AF65-F5344CB8AC3E}">
        <p14:creationId xmlns:p14="http://schemas.microsoft.com/office/powerpoint/2010/main" val="367334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E0D85D90-2C1D-4A0B-81DA-6AC712043A09}" type="datetimeFigureOut">
              <a:rPr lang="nl-BE" smtClean="0"/>
              <a:t>8/09/2020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6021C421-705E-4396-BAA5-C69916964ED1}" type="slidenum">
              <a:rPr lang="nl-BE" smtClean="0"/>
              <a:t>‹nr.›</a:t>
            </a:fld>
            <a:endParaRPr lang="nl-BE"/>
          </a:p>
        </p:txBody>
      </p:sp>
    </p:spTree>
    <p:extLst>
      <p:ext uri="{BB962C8B-B14F-4D97-AF65-F5344CB8AC3E}">
        <p14:creationId xmlns:p14="http://schemas.microsoft.com/office/powerpoint/2010/main" val="2927802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76654"/>
          </a:xfrm>
        </p:spPr>
        <p:txBody>
          <a:bodyPr/>
          <a:lstStyle/>
          <a:p>
            <a:r>
              <a:rPr lang="nl-NL" dirty="0" smtClean="0"/>
              <a:t>Klik om de stijl te bewerken</a:t>
            </a:r>
            <a:endParaRPr lang="nl-BE" dirty="0"/>
          </a:p>
        </p:txBody>
      </p:sp>
      <p:sp>
        <p:nvSpPr>
          <p:cNvPr id="3" name="Tijdelijke aanduiding voor inhoud 2"/>
          <p:cNvSpPr>
            <a:spLocks noGrp="1"/>
          </p:cNvSpPr>
          <p:nvPr>
            <p:ph idx="1"/>
          </p:nvPr>
        </p:nvSpPr>
        <p:spPr>
          <a:xfrm>
            <a:off x="838200" y="1524000"/>
            <a:ext cx="10515600" cy="4652963"/>
          </a:xfrm>
        </p:spPr>
        <p:txBody>
          <a:body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10"/>
          </p:nvPr>
        </p:nvSpPr>
        <p:spPr/>
        <p:txBody>
          <a:bodyPr/>
          <a:lstStyle/>
          <a:p>
            <a:fld id="{E0D85D90-2C1D-4A0B-81DA-6AC712043A09}" type="datetimeFigureOut">
              <a:rPr lang="nl-BE" smtClean="0"/>
              <a:t>8/09/2020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6021C421-705E-4396-BAA5-C69916964ED1}" type="slidenum">
              <a:rPr lang="nl-BE" smtClean="0"/>
              <a:t>‹nr.›</a:t>
            </a:fld>
            <a:endParaRPr lang="nl-BE"/>
          </a:p>
        </p:txBody>
      </p:sp>
      <p:sp>
        <p:nvSpPr>
          <p:cNvPr id="7" name="Rechthoek 6"/>
          <p:cNvSpPr/>
          <p:nvPr userDrawn="1"/>
        </p:nvSpPr>
        <p:spPr>
          <a:xfrm>
            <a:off x="0" y="1253068"/>
            <a:ext cx="6084711" cy="36000"/>
          </a:xfrm>
          <a:prstGeom prst="rect">
            <a:avLst/>
          </a:prstGeom>
          <a:solidFill>
            <a:srgbClr val="94C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p:cNvSpPr/>
          <p:nvPr userDrawn="1"/>
        </p:nvSpPr>
        <p:spPr>
          <a:xfrm>
            <a:off x="6084711" y="1253068"/>
            <a:ext cx="6084713" cy="36000"/>
          </a:xfrm>
          <a:prstGeom prst="rect">
            <a:avLst/>
          </a:prstGeom>
          <a:solidFill>
            <a:srgbClr val="00A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2416" y="5565421"/>
            <a:ext cx="1706071" cy="931209"/>
          </a:xfrm>
          <a:prstGeom prst="rect">
            <a:avLst/>
          </a:prstGeom>
        </p:spPr>
      </p:pic>
    </p:spTree>
    <p:extLst>
      <p:ext uri="{BB962C8B-B14F-4D97-AF65-F5344CB8AC3E}">
        <p14:creationId xmlns:p14="http://schemas.microsoft.com/office/powerpoint/2010/main" val="121079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76654"/>
          </a:xfrm>
        </p:spPr>
        <p:txBody>
          <a:bodyPr/>
          <a:lstStyle/>
          <a:p>
            <a:r>
              <a:rPr lang="nl-NL" dirty="0" smtClean="0"/>
              <a:t>Klik om de stijl te bewerken</a:t>
            </a:r>
            <a:endParaRPr lang="nl-BE" dirty="0"/>
          </a:p>
        </p:txBody>
      </p:sp>
      <p:sp>
        <p:nvSpPr>
          <p:cNvPr id="3" name="Tijdelijke aanduiding voor inhoud 2"/>
          <p:cNvSpPr>
            <a:spLocks noGrp="1"/>
          </p:cNvSpPr>
          <p:nvPr>
            <p:ph sz="half" idx="1"/>
          </p:nvPr>
        </p:nvSpPr>
        <p:spPr>
          <a:xfrm>
            <a:off x="838200" y="1569156"/>
            <a:ext cx="5181600" cy="4619096"/>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557867"/>
            <a:ext cx="5181600" cy="4619096"/>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E0D85D90-2C1D-4A0B-81DA-6AC712043A09}" type="datetimeFigureOut">
              <a:rPr lang="nl-BE" smtClean="0"/>
              <a:t>8/09/2020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6021C421-705E-4396-BAA5-C69916964ED1}" type="slidenum">
              <a:rPr lang="nl-BE" smtClean="0"/>
              <a:t>‹nr.›</a:t>
            </a:fld>
            <a:endParaRPr lang="nl-BE"/>
          </a:p>
        </p:txBody>
      </p:sp>
      <p:sp>
        <p:nvSpPr>
          <p:cNvPr id="8" name="Rechthoek 7"/>
          <p:cNvSpPr/>
          <p:nvPr userDrawn="1"/>
        </p:nvSpPr>
        <p:spPr>
          <a:xfrm>
            <a:off x="0" y="1241779"/>
            <a:ext cx="6084711" cy="36000"/>
          </a:xfrm>
          <a:prstGeom prst="rect">
            <a:avLst/>
          </a:prstGeom>
          <a:solidFill>
            <a:srgbClr val="94C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p:cNvSpPr/>
          <p:nvPr userDrawn="1"/>
        </p:nvSpPr>
        <p:spPr>
          <a:xfrm>
            <a:off x="6084711" y="1241779"/>
            <a:ext cx="6084713" cy="36000"/>
          </a:xfrm>
          <a:prstGeom prst="rect">
            <a:avLst/>
          </a:prstGeom>
          <a:solidFill>
            <a:srgbClr val="00A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2416" y="5565421"/>
            <a:ext cx="1706071" cy="931209"/>
          </a:xfrm>
          <a:prstGeom prst="rect">
            <a:avLst/>
          </a:prstGeom>
        </p:spPr>
      </p:pic>
    </p:spTree>
    <p:extLst>
      <p:ext uri="{BB962C8B-B14F-4D97-AF65-F5344CB8AC3E}">
        <p14:creationId xmlns:p14="http://schemas.microsoft.com/office/powerpoint/2010/main" val="72433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E0D85D90-2C1D-4A0B-81DA-6AC712043A09}" type="datetimeFigureOut">
              <a:rPr lang="nl-BE" smtClean="0"/>
              <a:t>8/09/2020</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6021C421-705E-4396-BAA5-C69916964ED1}" type="slidenum">
              <a:rPr lang="nl-BE" smtClean="0"/>
              <a:t>‹nr.›</a:t>
            </a:fld>
            <a:endParaRPr lang="nl-BE"/>
          </a:p>
        </p:txBody>
      </p:sp>
    </p:spTree>
    <p:extLst>
      <p:ext uri="{BB962C8B-B14F-4D97-AF65-F5344CB8AC3E}">
        <p14:creationId xmlns:p14="http://schemas.microsoft.com/office/powerpoint/2010/main" val="232057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E0D85D90-2C1D-4A0B-81DA-6AC712043A09}" type="datetimeFigureOut">
              <a:rPr lang="nl-BE" smtClean="0"/>
              <a:t>8/09/2020</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6021C421-705E-4396-BAA5-C69916964ED1}" type="slidenum">
              <a:rPr lang="nl-BE" smtClean="0"/>
              <a:t>‹nr.›</a:t>
            </a:fld>
            <a:endParaRPr lang="nl-BE"/>
          </a:p>
        </p:txBody>
      </p:sp>
    </p:spTree>
    <p:extLst>
      <p:ext uri="{BB962C8B-B14F-4D97-AF65-F5344CB8AC3E}">
        <p14:creationId xmlns:p14="http://schemas.microsoft.com/office/powerpoint/2010/main" val="174668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0D85D90-2C1D-4A0B-81DA-6AC712043A09}" type="datetimeFigureOut">
              <a:rPr lang="nl-BE" smtClean="0"/>
              <a:t>8/09/2020</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6021C421-705E-4396-BAA5-C69916964ED1}" type="slidenum">
              <a:rPr lang="nl-BE" smtClean="0"/>
              <a:t>‹nr.›</a:t>
            </a:fld>
            <a:endParaRPr lang="nl-BE"/>
          </a:p>
        </p:txBody>
      </p:sp>
    </p:spTree>
    <p:extLst>
      <p:ext uri="{BB962C8B-B14F-4D97-AF65-F5344CB8AC3E}">
        <p14:creationId xmlns:p14="http://schemas.microsoft.com/office/powerpoint/2010/main" val="13841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E0D85D90-2C1D-4A0B-81DA-6AC712043A09}" type="datetimeFigureOut">
              <a:rPr lang="nl-BE" smtClean="0"/>
              <a:t>8/09/2020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6021C421-705E-4396-BAA5-C69916964ED1}" type="slidenum">
              <a:rPr lang="nl-BE" smtClean="0"/>
              <a:t>‹nr.›</a:t>
            </a:fld>
            <a:endParaRPr lang="nl-BE"/>
          </a:p>
        </p:txBody>
      </p:sp>
    </p:spTree>
    <p:extLst>
      <p:ext uri="{BB962C8B-B14F-4D97-AF65-F5344CB8AC3E}">
        <p14:creationId xmlns:p14="http://schemas.microsoft.com/office/powerpoint/2010/main" val="4220050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dirty="0" smtClean="0"/>
              <a:t>Klik om de stijl te bewerken</a:t>
            </a:r>
            <a:endParaRPr lang="nl-BE" dirty="0"/>
          </a:p>
        </p:txBody>
      </p:sp>
      <p:sp>
        <p:nvSpPr>
          <p:cNvPr id="3" name="Tijdelijke aanduiding voor afbeelding 2"/>
          <p:cNvSpPr>
            <a:spLocks noGrp="1"/>
          </p:cNvSpPr>
          <p:nvPr>
            <p:ph type="pic" idx="1"/>
          </p:nvPr>
        </p:nvSpPr>
        <p:spPr>
          <a:xfrm>
            <a:off x="5183188" y="987425"/>
            <a:ext cx="6172200" cy="4873625"/>
          </a:xfrm>
          <a:noFill/>
          <a:ln>
            <a:noFill/>
          </a:ln>
        </p:spPr>
        <p:style>
          <a:lnRef idx="2">
            <a:schemeClr val="accent2"/>
          </a:lnRef>
          <a:fillRef idx="1">
            <a:schemeClr val="lt1"/>
          </a:fillRef>
          <a:effectRef idx="0">
            <a:schemeClr val="accent2"/>
          </a:effectRef>
          <a:fontRef idx="none"/>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E0D85D90-2C1D-4A0B-81DA-6AC712043A09}" type="datetimeFigureOut">
              <a:rPr lang="nl-BE" smtClean="0"/>
              <a:t>8/09/2020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6021C421-705E-4396-BAA5-C69916964ED1}" type="slidenum">
              <a:rPr lang="nl-BE" smtClean="0"/>
              <a:t>‹nr.›</a:t>
            </a:fld>
            <a:endParaRPr lang="nl-BE"/>
          </a:p>
        </p:txBody>
      </p:sp>
    </p:spTree>
    <p:extLst>
      <p:ext uri="{BB962C8B-B14F-4D97-AF65-F5344CB8AC3E}">
        <p14:creationId xmlns:p14="http://schemas.microsoft.com/office/powerpoint/2010/main" val="1486463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E0D85D90-2C1D-4A0B-81DA-6AC712043A09}" type="datetimeFigureOut">
              <a:rPr lang="nl-BE" smtClean="0"/>
              <a:t>8/09/2020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6021C421-705E-4396-BAA5-C69916964ED1}" type="slidenum">
              <a:rPr lang="nl-BE" smtClean="0"/>
              <a:t>‹nr.›</a:t>
            </a:fld>
            <a:endParaRPr lang="nl-BE"/>
          </a:p>
        </p:txBody>
      </p:sp>
    </p:spTree>
    <p:extLst>
      <p:ext uri="{BB962C8B-B14F-4D97-AF65-F5344CB8AC3E}">
        <p14:creationId xmlns:p14="http://schemas.microsoft.com/office/powerpoint/2010/main" val="152007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Afbeelding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5709" y="807063"/>
            <a:ext cx="722491" cy="482005"/>
          </a:xfrm>
          <a:prstGeom prst="rect">
            <a:avLst/>
          </a:prstGeom>
        </p:spPr>
      </p:pic>
      <p:sp>
        <p:nvSpPr>
          <p:cNvPr id="2" name="Tijdelijke aanduiding voor titel 1"/>
          <p:cNvSpPr>
            <a:spLocks noGrp="1"/>
          </p:cNvSpPr>
          <p:nvPr>
            <p:ph type="title"/>
          </p:nvPr>
        </p:nvSpPr>
        <p:spPr>
          <a:xfrm>
            <a:off x="953908" y="365125"/>
            <a:ext cx="10399891" cy="923943"/>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953908" y="1625600"/>
            <a:ext cx="10399892" cy="4551363"/>
          </a:xfrm>
          <a:prstGeom prst="rect">
            <a:avLst/>
          </a:prstGeom>
        </p:spPr>
        <p:txBody>
          <a:bodyPr vert="horz" lIns="91440" tIns="45720" rIns="91440" bIns="45720" rtlCol="0">
            <a:normAutofit/>
          </a:body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85D90-2C1D-4A0B-81DA-6AC712043A09}" type="datetimeFigureOut">
              <a:rPr lang="nl-BE" smtClean="0"/>
              <a:t>8/09/2020</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1C421-705E-4396-BAA5-C69916964ED1}" type="slidenum">
              <a:rPr lang="nl-BE" smtClean="0"/>
              <a:t>‹nr.›</a:t>
            </a:fld>
            <a:endParaRPr lang="nl-BE"/>
          </a:p>
        </p:txBody>
      </p:sp>
      <p:sp>
        <p:nvSpPr>
          <p:cNvPr id="10" name="Rechthoek 9"/>
          <p:cNvSpPr/>
          <p:nvPr userDrawn="1"/>
        </p:nvSpPr>
        <p:spPr>
          <a:xfrm>
            <a:off x="0" y="1253068"/>
            <a:ext cx="6084711" cy="36000"/>
          </a:xfrm>
          <a:prstGeom prst="rect">
            <a:avLst/>
          </a:prstGeom>
          <a:solidFill>
            <a:srgbClr val="94C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p:cNvSpPr/>
          <p:nvPr userDrawn="1"/>
        </p:nvSpPr>
        <p:spPr>
          <a:xfrm>
            <a:off x="6084711" y="1253068"/>
            <a:ext cx="6084713" cy="36000"/>
          </a:xfrm>
          <a:prstGeom prst="rect">
            <a:avLst/>
          </a:prstGeom>
          <a:solidFill>
            <a:srgbClr val="00A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12416" y="5565421"/>
            <a:ext cx="1706071" cy="931209"/>
          </a:xfrm>
          <a:prstGeom prst="rect">
            <a:avLst/>
          </a:prstGeom>
        </p:spPr>
      </p:pic>
    </p:spTree>
    <p:extLst>
      <p:ext uri="{BB962C8B-B14F-4D97-AF65-F5344CB8AC3E}">
        <p14:creationId xmlns:p14="http://schemas.microsoft.com/office/powerpoint/2010/main" val="4067961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pidemio.wiv-isp.be/ID/Pages/2019-nCoV_case_definition_and_testing.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eilighartlier.be/patient/bijzondere-maatregelen-coronavirus-covid-19/informatie-voor-woonzorgcentra/" TargetMode="External"/><Relationship Id="rId2" Type="http://schemas.openxmlformats.org/officeDocument/2006/relationships/hyperlink" Target="http://www.heilighartlier.be/" TargetMode="External"/><Relationship Id="rId1" Type="http://schemas.openxmlformats.org/officeDocument/2006/relationships/slideLayout" Target="../slideLayouts/slideLayout2.xml"/><Relationship Id="rId4" Type="http://schemas.openxmlformats.org/officeDocument/2006/relationships/hyperlink" Target="mailto:wzccorona@heilighartlier.b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wzccorona@heilighartlier.b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wzccorona@heilighartlier.b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78373" y="1995488"/>
            <a:ext cx="10244804" cy="2103546"/>
          </a:xfrm>
        </p:spPr>
        <p:txBody>
          <a:bodyPr>
            <a:normAutofit fontScale="62500" lnSpcReduction="20000"/>
          </a:bodyPr>
          <a:lstStyle/>
          <a:p>
            <a:pPr algn="l"/>
            <a:r>
              <a:rPr lang="nl-BE" sz="3500" dirty="0" smtClean="0"/>
              <a:t>Annick </a:t>
            </a:r>
            <a:r>
              <a:rPr lang="nl-BE" sz="3500" dirty="0" err="1" smtClean="0"/>
              <a:t>D’Hooghe</a:t>
            </a:r>
            <a:r>
              <a:rPr lang="nl-BE" sz="3500" dirty="0" smtClean="0"/>
              <a:t> (geriatrie)</a:t>
            </a:r>
          </a:p>
          <a:p>
            <a:pPr algn="l"/>
            <a:r>
              <a:rPr lang="nl-BE" sz="3500" dirty="0" smtClean="0"/>
              <a:t>Hilde Hofman (diensthoofd </a:t>
            </a:r>
            <a:r>
              <a:rPr lang="nl-BE" sz="3500" dirty="0" err="1" smtClean="0"/>
              <a:t>patiëntenbegeleiding</a:t>
            </a:r>
            <a:r>
              <a:rPr lang="nl-BE" sz="3500" dirty="0" smtClean="0"/>
              <a:t>)</a:t>
            </a:r>
          </a:p>
          <a:p>
            <a:pPr algn="l"/>
            <a:r>
              <a:rPr lang="nl-BE" sz="3500" dirty="0"/>
              <a:t>Leen </a:t>
            </a:r>
            <a:r>
              <a:rPr lang="nl-BE" sz="3500" dirty="0" err="1"/>
              <a:t>Degol</a:t>
            </a:r>
            <a:r>
              <a:rPr lang="nl-BE" sz="3500" dirty="0"/>
              <a:t> (zorgcoördinator G-</a:t>
            </a:r>
            <a:r>
              <a:rPr lang="nl-BE" sz="3500" dirty="0" err="1"/>
              <a:t>Sp</a:t>
            </a:r>
            <a:r>
              <a:rPr lang="nl-BE" sz="3500" dirty="0"/>
              <a:t>-diensten</a:t>
            </a:r>
            <a:r>
              <a:rPr lang="nl-BE" sz="3500" dirty="0" smtClean="0"/>
              <a:t>)</a:t>
            </a:r>
          </a:p>
          <a:p>
            <a:pPr algn="l"/>
            <a:r>
              <a:rPr lang="nl-BE" sz="3500" dirty="0" smtClean="0"/>
              <a:t>Johan </a:t>
            </a:r>
            <a:r>
              <a:rPr lang="nl-BE" sz="3500" dirty="0" err="1" smtClean="0"/>
              <a:t>Debeuf</a:t>
            </a:r>
            <a:r>
              <a:rPr lang="nl-BE" sz="3500" dirty="0" smtClean="0"/>
              <a:t> (hoofdgeneesheer a.i.)</a:t>
            </a:r>
          </a:p>
          <a:p>
            <a:pPr algn="l"/>
            <a:r>
              <a:rPr lang="nl-BE" sz="3500" dirty="0" smtClean="0"/>
              <a:t>Michael Schreurs (fysische geneeskunde en revalidatie)</a:t>
            </a:r>
            <a:r>
              <a:rPr lang="nl-BE" sz="2100" dirty="0" smtClean="0"/>
              <a:t>		</a:t>
            </a:r>
            <a:r>
              <a:rPr lang="nl-BE" sz="3800" b="1" dirty="0" smtClean="0"/>
              <a:t>maandag 07/09/2020</a:t>
            </a:r>
          </a:p>
          <a:p>
            <a:pPr algn="l"/>
            <a:endParaRPr lang="nl-BE" sz="2500" dirty="0" smtClean="0"/>
          </a:p>
          <a:p>
            <a:pPr algn="r"/>
            <a:endParaRPr lang="nl-BE" dirty="0"/>
          </a:p>
        </p:txBody>
      </p:sp>
      <p:sp>
        <p:nvSpPr>
          <p:cNvPr id="5" name="Titel 1"/>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nl-BE" dirty="0"/>
          </a:p>
        </p:txBody>
      </p:sp>
      <p:sp>
        <p:nvSpPr>
          <p:cNvPr id="6" name="Titel 1"/>
          <p:cNvSpPr txBox="1">
            <a:spLocks/>
          </p:cNvSpPr>
          <p:nvPr/>
        </p:nvSpPr>
        <p:spPr>
          <a:xfrm>
            <a:off x="990600" y="517525"/>
            <a:ext cx="10515600" cy="1325563"/>
          </a:xfrm>
          <a:prstGeom prst="rect">
            <a:avLst/>
          </a:prstGeom>
          <a:solidFill>
            <a:srgbClr val="94C11E"/>
          </a:solidFill>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BE" dirty="0" err="1" smtClean="0"/>
              <a:t>televergadering</a:t>
            </a:r>
            <a:r>
              <a:rPr lang="nl-BE" dirty="0" smtClean="0"/>
              <a:t> met WZC</a:t>
            </a:r>
          </a:p>
          <a:p>
            <a:r>
              <a:rPr lang="nl-BE" dirty="0" smtClean="0"/>
              <a:t>2</a:t>
            </a:r>
            <a:r>
              <a:rPr lang="nl-BE" baseline="30000" dirty="0" smtClean="0"/>
              <a:t>de</a:t>
            </a:r>
            <a:r>
              <a:rPr lang="nl-BE" dirty="0" smtClean="0"/>
              <a:t> golf</a:t>
            </a:r>
            <a:endParaRPr lang="nl-BE" dirty="0"/>
          </a:p>
        </p:txBody>
      </p:sp>
      <p:pic>
        <p:nvPicPr>
          <p:cNvPr id="4" name="Afbeelding 3"/>
          <p:cNvPicPr>
            <a:picLocks noChangeAspect="1"/>
          </p:cNvPicPr>
          <p:nvPr/>
        </p:nvPicPr>
        <p:blipFill>
          <a:blip r:embed="rId2"/>
          <a:stretch>
            <a:fillRect/>
          </a:stretch>
        </p:blipFill>
        <p:spPr>
          <a:xfrm>
            <a:off x="7322282" y="3953436"/>
            <a:ext cx="4720758" cy="1787339"/>
          </a:xfrm>
          <a:prstGeom prst="rect">
            <a:avLst/>
          </a:prstGeom>
        </p:spPr>
      </p:pic>
    </p:spTree>
    <p:extLst>
      <p:ext uri="{BB962C8B-B14F-4D97-AF65-F5344CB8AC3E}">
        <p14:creationId xmlns:p14="http://schemas.microsoft.com/office/powerpoint/2010/main" val="908164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pPr lvl="0"/>
            <a:r>
              <a:rPr lang="nl-BE" u="sng" dirty="0"/>
              <a:t>Afspraken over </a:t>
            </a:r>
            <a:r>
              <a:rPr lang="nl-BE" b="1" u="sng" dirty="0">
                <a:solidFill>
                  <a:srgbClr val="FF0000"/>
                </a:solidFill>
              </a:rPr>
              <a:t>de inzet van het ziekenhuispersoneel</a:t>
            </a:r>
            <a:r>
              <a:rPr lang="nl-BE" u="sng" dirty="0">
                <a:solidFill>
                  <a:srgbClr val="FF0000"/>
                </a:solidFill>
              </a:rPr>
              <a:t> in het woonzorgcentrum/herstelverblijf</a:t>
            </a:r>
            <a:r>
              <a:rPr lang="nl-BE" dirty="0">
                <a:solidFill>
                  <a:srgbClr val="FF0000"/>
                </a:solidFill>
              </a:rPr>
              <a:t>. </a:t>
            </a:r>
          </a:p>
          <a:p>
            <a:r>
              <a:rPr lang="nl-BE" dirty="0"/>
              <a:t>Bij een </a:t>
            </a:r>
            <a:r>
              <a:rPr lang="nl-BE" dirty="0" err="1"/>
              <a:t>outbreak</a:t>
            </a:r>
            <a:r>
              <a:rPr lang="nl-BE" dirty="0"/>
              <a:t> kan te allen tijde een deskundige van het ziekenhuisteam gecontacteerd worden voor advies (en zo dit een meerwaarde betekent kan een bezoek ter plaatse worden geregeld).</a:t>
            </a:r>
          </a:p>
          <a:p>
            <a:r>
              <a:rPr lang="nl-BE" dirty="0"/>
              <a:t>Het effectief in het WZC ter beschikking stellen van personeel ter ondersteuning in noodsituaties zal ad hoc bekeken worden zodat de dagelijkse werking van het ziekenhuis niet in gedrang komt. </a:t>
            </a:r>
          </a:p>
          <a:p>
            <a:r>
              <a:rPr lang="nl-BE" dirty="0"/>
              <a:t>Het ziekenhuis moet te allen tijde de mogelijkheid hebben om het ter beschikking gestelde personeel terug te roepen.</a:t>
            </a:r>
          </a:p>
          <a:p>
            <a:endParaRPr lang="nl-BE" dirty="0"/>
          </a:p>
        </p:txBody>
      </p:sp>
    </p:spTree>
    <p:extLst>
      <p:ext uri="{BB962C8B-B14F-4D97-AF65-F5344CB8AC3E}">
        <p14:creationId xmlns:p14="http://schemas.microsoft.com/office/powerpoint/2010/main" val="1081821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normAutofit fontScale="77500" lnSpcReduction="20000"/>
          </a:bodyPr>
          <a:lstStyle/>
          <a:p>
            <a:pPr lvl="0"/>
            <a:r>
              <a:rPr lang="nl-BE" u="sng" dirty="0"/>
              <a:t>Afspraken over </a:t>
            </a:r>
            <a:r>
              <a:rPr lang="nl-BE" b="1" u="sng" dirty="0">
                <a:solidFill>
                  <a:srgbClr val="FF0000"/>
                </a:solidFill>
              </a:rPr>
              <a:t>wie aanspreekbaar</a:t>
            </a:r>
            <a:r>
              <a:rPr lang="nl-BE" u="sng" dirty="0">
                <a:solidFill>
                  <a:srgbClr val="FF0000"/>
                </a:solidFill>
              </a:rPr>
              <a:t> </a:t>
            </a:r>
            <a:r>
              <a:rPr lang="nl-BE" u="sng" dirty="0"/>
              <a:t>is bij vragen/problemen, zowel in het ziekenhuis als in het woonzorgcentrum/de ouderenzorgvoorziening, bij voorkeur met concrete contactgegevens (en mogelijke vervanger bij afwezigheid)</a:t>
            </a:r>
            <a:r>
              <a:rPr lang="nl-BE" dirty="0"/>
              <a:t>.</a:t>
            </a:r>
          </a:p>
          <a:p>
            <a:r>
              <a:rPr lang="nl-BE" dirty="0"/>
              <a:t> </a:t>
            </a:r>
          </a:p>
          <a:p>
            <a:pPr lvl="0"/>
            <a:r>
              <a:rPr lang="nl-BE" dirty="0"/>
              <a:t>Bij nood aan medisch overleg over een bewoner van het WZC of advies van een geriater rond medisch beleid in het WZC, contacteer één van onze geriaters (24/24u):</a:t>
            </a:r>
          </a:p>
          <a:p>
            <a:r>
              <a:rPr lang="nl-BE" dirty="0"/>
              <a:t> </a:t>
            </a:r>
          </a:p>
          <a:p>
            <a:r>
              <a:rPr lang="de-DE" dirty="0"/>
              <a:t>Dr. Annick D’Hooghe	</a:t>
            </a:r>
            <a:r>
              <a:rPr lang="de-DE" dirty="0" smtClean="0"/>
              <a:t>               </a:t>
            </a:r>
          </a:p>
          <a:p>
            <a:r>
              <a:rPr lang="de-DE" dirty="0" smtClean="0"/>
              <a:t>Dr</a:t>
            </a:r>
            <a:r>
              <a:rPr lang="de-DE" dirty="0"/>
              <a:t>. Francis Krekelbergh	</a:t>
            </a:r>
            <a:endParaRPr lang="de-DE" dirty="0" smtClean="0"/>
          </a:p>
          <a:p>
            <a:r>
              <a:rPr lang="en-US" dirty="0" smtClean="0"/>
              <a:t>Dr</a:t>
            </a:r>
            <a:r>
              <a:rPr lang="en-US" dirty="0"/>
              <a:t>. Liliane Nestor		 </a:t>
            </a:r>
            <a:endParaRPr lang="nl-BE" dirty="0"/>
          </a:p>
          <a:p>
            <a:pPr lvl="0"/>
            <a:r>
              <a:rPr lang="nl-BE" dirty="0"/>
              <a:t>De spoedarts van wacht kan u 24/24u bereiken op 03/491 29 00</a:t>
            </a:r>
          </a:p>
          <a:p>
            <a:r>
              <a:rPr lang="nl-BE" dirty="0"/>
              <a:t> </a:t>
            </a:r>
          </a:p>
          <a:p>
            <a:pPr lvl="0"/>
            <a:r>
              <a:rPr lang="nl-BE" dirty="0"/>
              <a:t>Medisch directeur/hoofdarts ad interim Dr. Johan </a:t>
            </a:r>
            <a:r>
              <a:rPr lang="nl-BE" dirty="0" smtClean="0"/>
              <a:t>Debeuf</a:t>
            </a:r>
            <a:endParaRPr lang="nl-BE" dirty="0"/>
          </a:p>
        </p:txBody>
      </p:sp>
    </p:spTree>
    <p:extLst>
      <p:ext uri="{BB962C8B-B14F-4D97-AF65-F5344CB8AC3E}">
        <p14:creationId xmlns:p14="http://schemas.microsoft.com/office/powerpoint/2010/main" val="1363523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Eerste golf: nationaal</a:t>
            </a:r>
            <a:endParaRPr lang="nl-BE" dirty="0"/>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a:blip r:embed="rId3"/>
          <a:stretch>
            <a:fillRect/>
          </a:stretch>
        </p:blipFill>
        <p:spPr>
          <a:xfrm>
            <a:off x="442517" y="1605516"/>
            <a:ext cx="11366907" cy="3721395"/>
          </a:xfrm>
          <a:prstGeom prst="rect">
            <a:avLst/>
          </a:prstGeom>
        </p:spPr>
      </p:pic>
    </p:spTree>
    <p:extLst>
      <p:ext uri="{BB962C8B-B14F-4D97-AF65-F5344CB8AC3E}">
        <p14:creationId xmlns:p14="http://schemas.microsoft.com/office/powerpoint/2010/main" val="1515178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Eerste golf</a:t>
            </a:r>
          </a:p>
        </p:txBody>
      </p:sp>
      <p:pic>
        <p:nvPicPr>
          <p:cNvPr id="4" name="Tijdelijke aanduiding voor inhoud 3">
            <a:extLst>
              <a:ext uri="{FF2B5EF4-FFF2-40B4-BE49-F238E27FC236}">
                <a16:creationId xmlns:a16="http://schemas.microsoft.com/office/drawing/2014/main" id="{BBDAE91C-C9B6-49CB-8ECA-7808BCB8CE6A}"/>
              </a:ext>
              <a:ext uri="{147F2762-F138-4A5C-976F-8EAC2B608ADB}">
                <a16:predDERef xmlns:a16="http://schemas.microsoft.com/office/drawing/2014/main" pred="{13970BC6-32F7-4BFE-975A-A7DBEA48AC24}"/>
              </a:ext>
            </a:extLst>
          </p:cNvPr>
          <p:cNvPicPr>
            <a:picLocks noGrp="1" noChangeAspect="1"/>
          </p:cNvPicPr>
          <p:nvPr>
            <p:ph idx="1"/>
          </p:nvPr>
        </p:nvPicPr>
        <p:blipFill>
          <a:blip r:embed="rId2"/>
          <a:stretch>
            <a:fillRect/>
          </a:stretch>
        </p:blipFill>
        <p:spPr>
          <a:xfrm>
            <a:off x="956545" y="2231005"/>
            <a:ext cx="10278909" cy="3238952"/>
          </a:xfrm>
          <a:prstGeom prst="rect">
            <a:avLst/>
          </a:prstGeom>
        </p:spPr>
      </p:pic>
    </p:spTree>
    <p:extLst>
      <p:ext uri="{BB962C8B-B14F-4D97-AF65-F5344CB8AC3E}">
        <p14:creationId xmlns:p14="http://schemas.microsoft.com/office/powerpoint/2010/main" val="1007616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Eerste golf</a:t>
            </a:r>
            <a:endParaRPr lang="nl-BE" dirty="0"/>
          </a:p>
        </p:txBody>
      </p:sp>
      <p:pic>
        <p:nvPicPr>
          <p:cNvPr id="4" name="Tijdelijke aanduiding voor inhoud 3" descr="C:\Users\adhooghe\AppData\Local\Microsoft\Windows\INetCache\Content.Word\IMG_0853.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40115" y="1422400"/>
            <a:ext cx="8128000" cy="5254170"/>
          </a:xfrm>
          <a:prstGeom prst="rect">
            <a:avLst/>
          </a:prstGeom>
          <a:noFill/>
          <a:ln>
            <a:noFill/>
          </a:ln>
        </p:spPr>
      </p:pic>
    </p:spTree>
    <p:extLst>
      <p:ext uri="{BB962C8B-B14F-4D97-AF65-F5344CB8AC3E}">
        <p14:creationId xmlns:p14="http://schemas.microsoft.com/office/powerpoint/2010/main" val="3608683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Tweede golf?</a:t>
            </a:r>
            <a:endParaRPr lang="nl-BE" dirty="0"/>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34622"/>
            <a:ext cx="9626599" cy="5323318"/>
          </a:xfrm>
        </p:spPr>
      </p:pic>
    </p:spTree>
    <p:extLst>
      <p:ext uri="{BB962C8B-B14F-4D97-AF65-F5344CB8AC3E}">
        <p14:creationId xmlns:p14="http://schemas.microsoft.com/office/powerpoint/2010/main" val="378431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Huidige werking in het ziekenhuis</a:t>
            </a:r>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a:blip r:embed="rId2"/>
          <a:stretch>
            <a:fillRect/>
          </a:stretch>
        </p:blipFill>
        <p:spPr>
          <a:xfrm>
            <a:off x="895343" y="1342318"/>
            <a:ext cx="9337228" cy="4710139"/>
          </a:xfrm>
          <a:prstGeom prst="rect">
            <a:avLst/>
          </a:prstGeom>
        </p:spPr>
      </p:pic>
    </p:spTree>
    <p:extLst>
      <p:ext uri="{BB962C8B-B14F-4D97-AF65-F5344CB8AC3E}">
        <p14:creationId xmlns:p14="http://schemas.microsoft.com/office/powerpoint/2010/main" val="3166420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Huidige werking in het ziekenhuis</a:t>
            </a:r>
            <a:endParaRPr lang="nl-BE" dirty="0"/>
          </a:p>
        </p:txBody>
      </p:sp>
      <p:sp>
        <p:nvSpPr>
          <p:cNvPr id="13" name="AutoShape 8" descr="data:image/png;base64,iVBORw0KGgoAAAANSUhEUgAAAjgAAAGRCAYAAABojslNAAAgAElEQVR4XuzdBZxtVfUH8DXzph7d3V12dzeK+hewA1tREAFFUUIsFDsQRcVO7G5RwUJF6tHdndPz/3z3sB6H++6deCEv9v585jMz956zY+0VvxX7nK6JiYmJqK1SoFKgUqBSoFKgUqBSYDmiQFcFOMvRbtalVApUClQKVApUClQKFApUgFMZoVKgUqBSoFKgUqBSYLmjQAU4y92W1gVVClQKVApUClQKVApUgFN5oFKgUqBSoFKgUqBSYLmjQAU4y92W1gVVClQKVApUClQKVApUgFN5oFKgUqBSoFKgUqBSYLmjQAU4y92W1gVVClQKVApUClQKVApUgFN5oFKgUqBSoFKgUqBSYLmjQAU4y92W1gVVClQKVApUClQKVApUgFN5oFKgUqBSoFKgUqBSYLmjQAU4y92W1gVVClQKLIsUuOT28fjE+UNx9PnDsdlK3fHGrfrjFZv3LYtLWW7mfPPNN8cvf/nL+NnPfharrrpqPO1pT4vHP/7xy836brvttjjggANiZGQk7nGPe8Qb3vCG5WZtFrJUApxPfOITceqpp8bo6OhdiL3pppvGFltsEY997GNjo402ijlz5sz//ne/+1384x//iHPPPbfc19fXF9tuu2087GEPi3vf+97l/7u7fe5zn4uTTz45+vv74xWveEVsv/320dPTs1imdemll8ZJJ50UZ5xxRlx22WUxPDwcq6yySmyyySbx1Kc+tdCit7f3LmP9+te/jr/97W9xySWXlOvXXHPN2G677eIZz3hGrL/++vOvbdf3yiuvHBtvvHE86UlPih122KGsqdn++Mc/xl/+8pe4+OKLY2hoKNZYY43YZpttioKwjytCO/3008uenHPOOXHttdfG2NhYrLXWWnGve90rHvnIRy7TdDjh2tE46pyh+PN1Y7HTqt3x1m374ynr35W/2u3xNy4ZjkPOHIybRiOet0lvvGXb/li/v3tFYIdp13jOrWPxnrOG4gsXjcTGA12x79b9sf82d5WraTupFyxWClx33XXxta99reiyBDj04/LSbr311njlK18Z3d3dseOOO8bb3/725WVpZR1LJcDZd99946qrrlqA0F1dXQXUbLDBBvGa17wmNt988/L/l770pfjTn/4U0Oj4+Pj8+2zalltuGW9+85uLgV3SDVj49re/Hddff30BYbvuumusttpq84d929veFhdccEH5/7nPfW487nGPC0BhURtQd9xxx5W+rb+VBsDKC1/4wthll13mg5wvf/nL8ec//zluueWW+dejL5rttNNO8eIXv7gAmOn6XnfddWPPPfeM+9znPvNBDhoAnDfddNMCfQN1z3/+82OrrbZa1GUv1fdb/49//OPCx/Yj32mbPHzf+943dtttt8Kfy2L7zmUjcdiZg3HqzeOxXn9XHLp9f7x2y/4479bxOOrcofjWpSOx4UBXAT7P3+RO5+Kj5w7Fm04dDG/4ffQ6c+KwHQbikWsvHpB/d9HxD9eMxsFnDsYZN43Hw9aeEwdt1x8PXnP2awJw3n3WUHzxopHY6A6Ac8DdBHAuv/zy+MY3vlEcJnqWvtp6663vLhLfbeMCOF/5yleKo1IBTsTtt98e73rXu+Lqq68udtjfS3NbKgHOG9/4xrjmmmsK3d73vvfF2muvHf/617/i+9//fhA87dGPfnQ873nPi7POOitERm644YZYZ511iiDuvPPOxWsW0eE5v+51r/ufAJwf/ehHxagJaz7kIQ+JF7zgBcVjz/bBD34wTjnllBgYGAhgh+Jg8Ba1nX322UUZYTjjitqIoPz85z8vdDHGwx/+8Pi///u/WG+99Yqwfutb34orrriiRFWAH9ccf/zxIeog0vCsZz2rhGIZ6HZ9i/7YI/c96EEPKn0DRP/85z8LyLvooouK8bZHc+fOjR/+8Idl7UKhIkpPfvKT70KbRaXB0na/sLZoncjZ/e9//0Knn/zkJ/HXv/61RMtEvNAdyF0W22+vHolD5w3FCdeOxQPWmBOHbN8fT9ugN066bjQOmzcUP79qNNbt64pDd+iP1215ZxTi2AuHY//TBmNwbCLeuFVfHLHjQPR2L7oM3J00/P7lI7H3KbfHpYMThRbv2rE/nrTe9NGs1jkvTQDn/PPPj0996lMhekuuOTxSGCtaqwDnrjsu4vOqV72qOGyc889+9rNLNUss9QDnox/9aIgSSDv94Q9/KMYWkaVTDj/88Pj9738fP/3pTwuyfOhDHxovetGLStSE1+weG8GYLA4gMd1OMuKMGIDz4Ac/uBiwJsAZHBws4MFcgBzRksXR9Ak46FfKS7/WDlBJ9aEB0PPa1762gI6Pf/zjBfxp+++/fwGE2gknnBDf/e53C3ARrnzZy14WG264Ydu+Kb+///3vhc6ukXJzD7ApmmZMwDKNO1ClbwBVGsw+Lc8eof2wLyKMmUpFcyA9o3iPeMQj4pnPfGah37LWRsYnYmg8YnQiYk5XxEB3FKBy4nWjBfj88g6Ac8gO/fH6BsAZGp+IwbEoERyZqbluXsYbgPP6U26PywYn4v53AJwnLwcA55Of/GRJdysHeMlLXlIBzh01OCtyiipTWkR2pZVWKvp+aW7LDMBBRCmgY489tgAIDfgBegAc4OEBD3hAvPzlL79LWmg64gvBQqHu32+//YpxNo4myqKOhXEGFM4777zifWuAgsiFiAkk+973vjfmzZs3/3tGTd0P0PHOd74zNttss5JK48Ez/voGOrKJbkgZicZYn2t4TrymJz7xibNaU/aJ+eSOrU20SFoPAAJOeGgiPnvvvff8dJGoy6c//em48MILy9gASqcUirAtcCktqKZmr732itVXX73QEk1FiiB96S5NnY+9QyPjyvsCRK0NANCvuh3GX+QJfaW70A+dROooXOkuTZ2PiJRx0UvqB8ADKM4888wShbJvBFJERf2Le//73/+WiBsvFSBVH9QEGwCZudhDgAx/2RvRMeAu+zUfdV6PetSjpgQr0n3maVztMY95TJkrWv3nP/8pUS5zwVciXJ2Az/GXjcQHzhmKW0YnSnRkPCbiKxePxDm3jkdfd8TOq3aX2o0nthjZX181Gp+7cDj+ceNoXDM0UQCJNJIU0Ys37Y0HNtIqamxc++frJq9dvbcrHr5WT7xmy754xNo98d+bxuJ9Zw/FT64YiXutPqekoq4amigplvNvGy/AB3QBfMzpcev2lHqbi2+fiEPPHIwrhibitVv0xeE7Dsxngb9fPxqfuWA4jH3l0EQBP5vM7Y7dN+qNl2zWW2p1PnvBcLz9jMEYmBOx95b9ceC2d0aH3G9Ov7l6NO652pzy3a4b9EanfnddvydetUVfbGiSHdqNIxPxoytGyrysCzhDs+ds1BuPX68nvnnpSIhK3X4HaEuwt3ZfVykQfsf2A/HPG8bi0+cPx79vHIuLbh+P4fGJWKWnq8zxZZv1xe4bT0Z7porg3Dw6Eb+4ajQ+cd5QnHvrePh/1Z6uuN8ac+KFm/bGczaaTANmofJnLxiJ3TbsKTQ6dN5g/OuGsbhtLErqCy333+ZOujeXfuONN8Zvf/vbEI0mg/QQ/qfLyCHeJAuaa0888cQiZ1n3x3EjY64jU1IZ3/ve94pOxefPec5zQno2G51K55ArtWmcsE6NcTVes27QvEShySaHQePs0nucYalweo8sn3baaSUlr1xBbSb90mx0zC9+8YuyHpEbTvQ973nP8ne7FBUHhl6js+hM99Ov5sPZ9qOZt+i4OSkTuN/97lfGEUFHiz322KPoZPqhtYl+P+UpTylRb+Oh829+85ui1zKCbp6cRXaiqa85n1deeWX86le/KvrFfmUJgvWjWbMGx74praDzrMe15isTIT1nDfpC32x0qjWLRO++++7zP1e3hN7G15RJcKSVJ/wv2zIFcBgVRrsJcKQBpEQYWqBCLYiNZsBai2rbERYzM8r6xJgYFiDQ3vOe9xQAhTExQmtti/EIO2aRSpMWy1qL5lj6URzNI7IGxjY/cx2ApkpfOgkTZ8t6DUYbYwAds2lHHnlkAQTmTaj0IWX3xS9+sQiKSApAmEW/rjviiCOK8Bj74IMPbgtCzEEhOLBmvpSAVJQ9AHyAJwIHhKCppu8Pf/jDJYWl7ze96U0lutPa0EEUjFKhsKTKACICSmERPPeLGFEgonOAISUDHNgLaxWNAiTMr7kn9sx60cLnAAfFAmzaywzDA01f/epXC/0ADSF60ThCbi6p/M0/94lSB1iawLW5PrzqfkpdozgoL4rEuhkVPKBomyFIcNhKo+MuGi7FqNcMT8Q6/V1x/fBEXDs8EVl9xshKlRy2w50g53MXDsUR84ZKGmVsYjKCojHtPV0RD12rJ96+XX8x2gDGEfMG43fXjBWg4lpgRb9SUQdvP1AiNVJRjC5AdcgOA3HDyESpyzFGa3viej2lTgcIO/C0SYCzz1Z98ZF7zC2X/uDykXinOpabJ8FRc37AAiCw3zZ98eMrRuOA0wbj+pGJeMr6PfGuHfrjfmtM1rt869LheMvpg3HBbRPx+HWligbiysGJjv2u0dtVCp2tuxPIEZ15wx3RmaQvWmyzcnc8a6OeuG54Ij534cgC6129J+J1W/bFbhv2xiFnDsVvrx4tdL+zQnCSngq037JNf7xg076OAAdo+dT5Q/HpC0bi5pGJuFNDTO7ddqt0x1u36Y8XbTbZRxYqr9kbsV5/dwFEaFp4NSI2ndsVb9iqry3IwX/Sq+SptQEv5IvOYLjoXfqMjDV1Ixnj7DB6QD++ZtABJKA+jRywwZh+/etfL2lsjgc5a9fUNX7zm98sAKd1PPLDACtbUA+oXyl0sm3O9KaoaepW8irK74BEgpzsn65PnZFyTU/4rFmDQ4dbu1rGZh1jkanu7tI/g2+9vnedvmUj2BKfoRNQh550I+e2taELnUJPAAx0N93Y1Gs5T/qJXgRK7IdouWg9Xd88sGNcTpkxmxEZY+nXtbmfCdje+ta3Fv2r7KG1uYZDpjzE3PRLf7abIx35+te/vu0eL4kPlymAAz1iWpvCiBx00EElwiJ6ohbHpmAuwIbxhkYBnqlOUDVBE0YRVcAkjCVDg6GAH+iTRwKxMkaUACZlEF1vHgxzfg4dY3DoGuOYVzuAw4AaA5pXa6SWBdMDGRQIRWJeWRNDccyk8TgohETQjDcFwrgqSMb0CXqakQJFYyIhGoDTzsjqm1eGiTUeCGWWoADAsQYML3KU7aijjioARxMtawdwgADz1hePgsIDlihI0RYATbMWygn4MReCZ59yTPsA/PCQgCxehwiJ/gnws5/97DJnNAZiKTGAA89QihSv6+2LedqXf//732Uc/CeyBEi7Dz8AytJSlDdFa89bG3CDR8yF0qWMkwbu9z2ALSr49Kc/vSNQ+uIdAAdYYLB48W/brr9EdI48eyj+e/N4iZyImPDg/3TdaBw+bzD+feN4MW4v37wvnr9xX/z9hsmIxyk3TV4vlSQS853Lhkua6aaRidhj495yXPnSwfFyfBkAetPW/XdJRSXAecYGk+DovWcNxW+vGYu1+6L094rN+4shNsbXLh0pAEeEJgHOf25UXDsY371sNDYQYdi0L16yWV+ccfNk0e0/bhgrRvygbftLBOLgM4bi7zeMxdYrd8Xbtu2PvTbvL0BDcbOxpb70LTLy/rOHpux3i5W6SrSrmUbLfTP+e88eKtExdEOHp67fU0DWSdePxmPW6Ym9Nu+L7102UuqKgLb7rN49CRTX7S2Rq79eD3BMFlU/c8PeeOw6PQUIfvCcoTj+8tGY2x0ligTodYrg/O6a0XjFv26LC2+fiF1W7S6RKQD2q5eMxCfPHy5rByA/e++5MTg+GUVTqKxt0N8Ve27cW064/fCKkfjcBcMxMhHxhHV74tj7zC0RsmbDz/iYs8aZxP9kjANDBzKOHEAAAgjKiAB5ogMV15NVfXAk6B36i7PlM3qZc0OP0UEcInLF8JMxct3aRB5ETel+fdELdA6DTnbpBYBDlEBaXdQmAY6+zAswI7N023e+851yvag6w+174EFKnw3RD90tNUc3izprTYADCNJn9CkdT++wBfoBBERX9POOd7yj2B8Ah9Nl/nRDRqcBL7oSTfOAiD6BBHNE+7e85S1FlxmPM5ZRHQAtgSZnzl6Yg+vdK4rCZvqcrmdDstTDPPXXBDiuoyvtg/HYKxE4+lAUTJTaXuyzzz6FHubxsY99rPydwQR7RB/iI6BHX2hBp9tn/GOP6Nn/RVtmAA7DxKMmcIgH0RIqXgGkihExbyJVmwVZSjv4AUzatSbAwcAKnEV/8kQRRjGejdGfzwkqxpXSIcROfQEJ09XgtAM4mFBIWPRDGNLJK8IP/VIWjB6mypqYTtGB5tpcL+yLifUDpIimuFeqLQEO48ogE6Js0wGc7FsxMlqjFWAAhKC/PQJwCAOhp0RmA3D0+ZGPfKQAEfsB7YsQ2V9KLqNrTfDzmc98pii6TF0ZO2uSsgbGHlIw9gi/ADdABMCVESMAlhKwpwSScrAv1kEJAUPmRQkAJ5liA1IpTYpJ1Am/Nddt/caxl2iDj57whCeU/QZqNes2Z0rO9xRGpxqtBDhn3zoe91itOw7dfiCevkFPMaIfPncoPnTOcFw1PBFPXW8yLfS3G8ZKZOWWsYhXbt5XojDSLCIKn79opBjgi26fiIetpVh4IM661fVDcevYRLxwk744YNv+2HxuVwyPT0YM+ufctdYmAY5U0nQ1OF+6eHgBgCPldtAZg3HWLePxvI174707DRRAYX7SPwedMZkqAUScyAI6pM9WmhOx39b9JVLz1+tHy5x/dtVobL5SVwFD6/Z1T9nv288YipGJiXjNFn1x5M4LAtLTbhqLI84aim9cOhKAkBNNrh25o/YoaTFVDc6omqM7wja96pS6JqNT371sJPb57yQoeummvfGF+67UFuD47ugLHK0finX7u8r4B2/XX6I/p940HofNGyxAacdVukvE7j5rzJkPcESRAMX37TRQxlUQ/vr/3l6iZPjmPTsOlBReu4ZPO9XgAOFf+MIX5qeiyQLPnG5kcDkcZI38cgI4e8AS0CRN5XognrFWZsAA0h/0aMpDc07Gk56muxJMACzGEzEwHh1KxzOcamQS4DDU5iaFTq7MT8SeA0lfiJ6IrtMLDLM+Mt1C/ox99NFHlwhQAhy2h8x/6EMfKuBFlEq9JV0DMIjIA3+AE71LdyTAIdecLul/8yHvzcedcNLoZ9EeAIIuYRMAGONZM5DIuXc/uaCT/S9FZv6OegNXgIj5sCfsVep5uoZd0H8T4LhHTabrXENfib4Zh66iB6eqwaErAcYEd+9///sLfTKa5Hk7Gnq9+tWv/l/gm6XzmHjzFJVNsKk2JMEGgy1XC8H7DgF9xwuWrmB8GQvN5mA+ngEk2tqaAEfKQ8QAIzeLkgkL9NmsweGFZ/Euj2RhAY7UVgIR4IL3kWNTMhAyoZyuJqa5LgIslAsMUAi8qDzGTVAWBeA0+5bLpqwe+MAHFmFB90UFONYBXMgzi5ABsYAHT49SMSbaExzghwLL+htAiOdFWYoAiTShbdbKJIiwbxQhgIO27re38tfAGsVHoQIz9hX93APE2JOMEqZiyiJvfCg8zDtrRr6EntUAoL1+zBOQAtIWptC8CXAAm3du3x/3vyNN84VGdEc04Xmb9MWpN43Fly4eKRGVd24/EHtv2Rfdd5ze++mVjnsPFRAEqBy6w0Cp7wCIRAz6uiK2XaW7ePzSOVmn0wQyiwpwjrlgKN586iQAY4jnzplMpWjDEzG/KHnfrfriqF0G4tgLR+LA0wdLJOT/NuyJ9+w0UIz9QacPxlm3jsfjpKd2GCh1QjPp96Wb9cYX7rOgAyQ19KFzh+LD5w6XVN5qvVHqZvbcuC+etWHP/LTWdEXGp9w4Fp+9cDhOvO7OGhxRlKzbecmmvfHFDgDnKev1xMFnDMYPrhgtNBGdyscGwU1qgvTluTkia+pumkfN99nqzjqlv10/Wo7o/+W6sRIJcoJNCm22AAc/8/4ZVFFu9YT5PC9GjiNCfugEQESKBYDgMNCtwD3DTVcDSq7jGNC97Q6DGI9xZ8g5DtLoOR4dR86POeaYohPoIv0kwAEyGOdMRYkA0yXS68AU4CPKTG/RmfQlp8+8teb1zQf9WY+ftDGZJSDfqWfYG+sUaUmAYz7GpNNaG5tFx3Hw9JNAxuc5nj71R+9mQwP3uNc81D4CNe9+97uLfuGEAj3tdE2zBif3Mg+piGJ//vOfL7QWjUGXTgCHDgQalV5k3VYziu2zrN3hIDog9L9oS30EJ4lg4zA3NAxh28BWYcBYfhg1qD6fC8OjF2JrPpMm+20CHELGmGHCbDwPRW2tz9jJ70VFFgXgQN7qSrRmXY7/GUzKQ6RIuJRBn+65KdYtPUMZ8BYINmNu7ejVBDgYn7A1H7yXERyRMYibkGVr7ZsnQ1kl0GwCHExM0WQNjj4yRcXL8MRMe9muicbwgIAPCsscKE2RF/8DI/4GfqxRYbiUIsGnUISPRVtElFprcHK8BDjADCE2JkFW/KxP3gu6Z3oKYDInYfWpGpDM4+IVaq53H4VKUQGq6mv02/TcZiPsTYCz2x0A5753AJzmd/devbukRE67ebzUyji23Xqq6S9OPZ05GL+6ehLgqKURyTnmguHyc/nQxGSdTnfERv1d8eot+krK6exbx+afllpUgPORO56NMxUNVu2JePPW/WV+v7xqZH6a6p6rdcfB2w3E1cPjsd+pgwUESE8x3p84f7gY9KnaynOirOmoXRaM4IxPTJRU2LvvOPYOSHi0KACmsBp4kAabCuD86drRAlCAG3UwzRqcnNdUAOfRa88p6/rTdc3KmwVXtN3K3QXoPmitOyM4rc/SUWyNHh7OuCgAh5wDGZoopuhANoaM/qXLsmZHSoIsSlORR3IvssFhILtTpaf02xwPGFGS0ByP0yGdzkaIFuk7AU7rs2uax74T4NB/IsQcGp+ZbxZCtzsmTncASXTSlLy18srFuZYeSoBjPkoazLO1ZdpLZIsNMg+RLo5ejoemABsdkk09IKcVIEED/XP42a7pHuDX6UF/mcpyMGQmAMf16DGTU1XA4/+qDmepBzj5HJxMGTVTRZ2YixAxWIrXbCChOPDAAws6b21TARzABmMJuTXrYzARBMroLSrAOeSQQ+YXJ7cCHP3LxUrLzQTg8GQYdsafkeY5KXIT9UgwqFYJ0+q7NSoEJAhLA4YiF5gwH8jX2jdw4zk56JJ950MBhaJbT0pZQ56wEgoFJDoV0TZPXNk7azdvHoHIh9SdcDWwY38pOIoVWKMQREuAPN/lqSr9WIN0lLkkwDGXZmGzSB8e89wlCkdY1jp5R1kjQ6kDju0eVthML1FM+qZshZ7RW04auFmUJ1jPBuCoGTntpvESAWgHcH5+pWLhwTjp+jsBjqiIdNQ/bxwrD+xz5Fu9j5TRA9acfObNmr1diw3gOBnEiAMQUjBSVO2aGp6BOV3lYYKZppKGefqGvQXYfPnikfnpqVdv0V9OHM2k36mOq49OTJTTYb+7eiy+fdlwqamRVhLZUsv0qXvN7QhwnMCSXnLqS3OE/IBt+uJx6/aW02dZtzMVwHn8Oj0lWvXrq0djw/6ueO2WffGGrRZ8ujEQ6mSZU1qdHha4uAAOTx3IANhbAQ4vXWSG09AsSuYsZJqKbuFM0r15IKFTegrdjMcOMNqtAIdx149TSAsLcDjOIjj0Q4IeEW+tE8BRZyMtZo30A13b2vL0mQjLdAAH3US4RK/pbhEeQIWeoEea47UCHP0rJqazEuDQYT77XwIc+2BMjYPX6anI1tT65PspkeIifLnUA5x8Ds5s15jMIvICQTOos43gNB/c16yPER0R/gMImgCHYKupUZHf7jk47WpwnEaSWiO8CvkY3ny6MZCG4RlaqQ+eSaeTVMCFcG8ae/MFQjK6kvQD/j7wgQ+USA5hUJAmNKnJ+0rXSOnIWzPuAEC7vkVu5NObUTR9WyNgiInlgFNRYH7gC3ixH4oEO72yQeRKyNl8CKp9y0JvKSh7y/OzNp9TACJF6EfhZk2O+9AMENJPHn8VGWoCHOAl01T2k7Kh2IA0ET0eJ4BFySg4tAc+l2qaqhlPaBk9zdXceS+LAm6M1wQ49119MtWQr0lw+kkB642jUepy1K386qrRUkvCKL9+q/5SmOv0leZEltNQjkA/Yu055aTTY9edTFuMTUwUoPOvGydP5vzkytH5Ty2+9+pz2gKcKwbVhQwVw94OULWrwTEHhcfqhp68Xk8cseOdJ6Pa0VdkpZmmkp4BUs67bWJ+euoha/WUtc2m3057WQpvJ6LU3kjpOcUlffegNefEu3fsLzU1UmGKtZvPwTn9jiLpr10y+WRikSVpJMfzPQn6tf+5vZyEmwrgPHODyZTTcRePhFNRaqje36ZeKOc+1VHz2QAcuk1UgCPR+hwcEVR6i6NAFl760pfOf5YWZ/AHP/hBSTGTP6kNzoBUT6ap6DeyRVcBCFOlp6wrj5Kbk4grw5+yRxcbT/G/foENUdzZRHAYY3pWBEIfIsEZIaEr6DROW0aD1BVZH1AEjNAvU0Uk8hRV1iW1i+Cgz6GHHlroRK/qTwpbA2ByPLqDTpU1yJbvk2J30BP45AzKWmh0z2GHHda2vmm2ERy6UZ2N4uPmc3DICF2cYxqfI313t2Ue4BC0zFfyvhFWqFH4k9fAWModYvzpanBaU1RNwILZFIYBIvksE383AY5xgQxMyuBiUgLIkJtXO4CDcc3VdYQ+C1oZUhEokRZryFNQ7V7tQPCFWHk6QEYerwZO2uW00xsgeCIewIYQI4EVXtbUojDGwFW7vglhu5xuM40lUsGoUwIUCA/DXoliiCxRGJ2aSIvoB6BhDe5TPEj5yJUr5CPQeQRcaogitR9AJgVHMVB2gB6Qlg/Za9bgoDxRYoYAACAASURBVBGaZZoq+/M701O8RtfwwkSP0ApIo+jss1oENVrmZX7ALW+Q4sWDWQcAVHVa82yeg9MEOFImgInUjVNUh8+bPGGkluXInSfrbdTfiNIoJHa82Wcv2GTyFJXr/3b9WAEIb9++Pw7cpj8+df5w/OCKkXLNbhv0lkiOmpwTrx+LbVb2dOKB2Gql7rYAB/gAcPSrCNgpLs+M0bZcqTt+etWCp6h+d/VoOcotDSMy5DSWY8yOf+czbDxEz/Ne8rUPzTRV1uvk6SmAr6e7K6br9/MXDcd5t43H7htJuy34rjqFyx89dzi6uiZir836Sp3Tly+eBISAiXl+/J5zS0QJkEJ3qSKvanjk2nPizFvGyzNw3nnmUDlB5jTTW7cdiH/cMFpOfP3nRk8wiikBzn5bTx6Nf+E/b4tbxyK2Xrm7HD9X0G29QOe3LxuJ9fu74vP3aV+onK97mA3AEQWmfzhfohoipww5gw+4iJICBDxxJQAAAT4H6p1qYgjz2Vt+02GZphL5oTt8Nl16Ct8wppxNMk2XcPboSYZbWobOYeTJstQ33TQbgMMpyjoe86KvpYdE/OnzfNRGAhy1e5wWzzdj1K2bbqKDXKNmSH8i4SL90wGc1ggNvUJvZgqbLmodj65rnqKSAnc9nYUGbJPoP0cWKKLL7ZG9ozvtq3KEhQE47rM2e+80LLtlDSJzakbpQs2YAK6aSMDXHOlP+p/d+V+0ZR7gqOsgOIwgAOO3zbVxjBKjolYDs7Yz9lOlqAiz00jQez5rAbPpO4uYmwAHE2IqRg2zYfasoyE07QAORcC45jFjAEZkRf+5BoBFCBQjtQMVQBJjmq+3QAfouvVagkkIGWRRDoJIYSRowqTGxXyY0HgYciZ9EzbztB5KgedHsLJva7Evcs/2Az2mKrClVCjYrE/Sl4cSEmB9N78jKNJTjme7TnQn62UASz/WRQnmszCaERz3A1QJmlLwAD+RqlwDZSFNhW7GQWf0yyJ3fZuH46hAFoDmM3xnP5I/s3/K3Z4wEI7W8nCBNqk79G/3IET3NgGOkzyOI3vo2/hEhLSIwlwG9vAdBuJR6/TEhbeNl+PSCpDVgbh2lZ6IobEohbrqQp603uRzcEQ+RGucrOrv7oqVXTd+x3UTUQyr624anWgLcMzvY+cNFUB0/YixIlaaM/kwwf236YszbpkEA81j4l7bkCDs8sGJAoxW6+kq6zK2ouetAIdt+0vRtHbOLWPxnrKmO59Bs9ncyXdfeSdW8Xxn0O+mc7vL6SjHvVubhxwefPpg/PWGsUIzgOLW0UlaeP/WPlv3xf5b98fpt4yXY/iOudsPD0Vcr68rnrtJb+yy6pzY99TbywMO1fv4zpocwRcV0qaK4Jib4+rvmue4+0h5Bk7ZP4XYXRG3jUbcPj4Ru67fG998wOIDOPgQ/wIr5BT/Mo6iB8AFGaC3RGTzIYD4nFNBzoAiRp8jkxFLelFkNp8DZe3SvA6VACWdGhlyL53ld+osOpa+MZ65GQ84yGPsHNGZ1OCQP9Eo6+Hg6Rdoyf7JLXo0+zIufQF40S10TD6d3v9SZ2ggWj4dwOEQq7UElvIYeZ76tVbRKrqoOZ7v87k1aY9E0zjV6ZA5uSl1l6+GocfsJXr5bS9mC3CsC51EozR0B3TSqbY/Tk+xMfgiHwRIR9oXP6JPHMT/RVsqAY6jaoozEcizCYQlOzUMKWWBsPliQ/fZbMbQkTQ1KJ2MKaMFeNgQRo/wZpExwRJJEf50nc31nZQOL17ERPiW4QUGXC9KgemFX13jc+txnRoUaRebDQXnUWKMnQ8UpDDch7HdgxFEpghLp6JU3goQks+I6UQrlfeZAjNOvi9J9ChPhCmuMx5vyHgz7ZtHkU9czqdtAm0UQ77OQd8EwbqmS9MQSvSC+tGD0PKqFBy3fgdkKubLsLV9En3jTYqAUTj5JE2RHKCJZyG6k8dSFTKKMuXDtvQpiqXPBMb6ca++8QPP0mcUn+utT2oPvzYBTqf9yIgdz1hajyfafA5OpxReE+AAMmv1dsU/bxyPywbHi+F72NqeYNtXntOiZkWq6fxbJ+Kblw2XmhrHsR1dFlXwHBQndV60aV/ca/Xu6OvuKg+lO/qCoVIYq95Ec93T1+8px44V9p5681gceuZQ/PCK0fLsF8fL80TOBbeNlxSVeQIyxnn+Jr3l+S0n3zBWHsYnIiNd84GdJ+ttbh2dKEe8Pan4ZE9aHp58EB6gsMtqc+K5G/eWCMjKEIRj9eMTBbC97YzB+dc+bp2eeMf2/fHwxss7p+p3h1W74zkb9sWLNustoKG1XTU0Ht+7fDSOu3g4zrx5vDxcEPjaedU55cnPL960L1brdXx+Iv5wzVgBkSdeP1qeGAxsvXmb/thjo9741mUj5RTVvJvHCwhdf6Ardlx1TnlonwgPcHXMvecWICq9qDja/cDN3lv1h9diiDR5arL9c50TZ+i6xUrd8eC15pRnBz36DjDbrg9r8zRj6bXfXDO5Z2ivHqhdI7Miw3QZncYQ0qOZqieTdC4dwhnJd96RBdFuThJ5aEbN6YJ0JIzJ4NLPIuzTnSakW82HIyBCoC9yqQ8RAuNxnhh9Bpw+FXFN4GPemvtEsBloDoaUCkdC/2RPZIpe14fvyaaIETukbyBKX5mSEXkVRXIvPW4ddI05cXToj2aExnyAkOZ7vTimDnTQW62NHbAu9+jfeJzOPNGLBsazBodv8gXU5qc/e0cP0mv0pv1wUEWUmfNmnTIT9lMqPo9y+59OkiGhqzliokr6FVVPJ1afbKLvZEnwjbmxG+hIRyYQMrc8JLRC1+DkkxptnsjLVKdNGBhoOs/2I6b7spCp1WtuZSAbhHFsjGsT5eZ1+sUEeUQ9C8d877OsEck5ZuQlIzz5vfkYJ5mYsmgaeWuAbvM5PsZxrzlhhqkUQHoxzaeJtlNa1pZehmuty3yaT600VvM9WTPtOz2KDD3nerLv5lpmenoIvfK5N2hFkPKBUq3fZeQr121dyRf5HKOMjKFxRnY67VtGn1ofEkkRmpO9zxNa+cwltHO9/ym15iPN2+2Hsc3bfeZrP8wN/c2vEwhsAhxpkn237o9tV+4u0ZksNhUBAW6yATmiD7eMTZRaknw6MbsuwiKiky+9FPmQ7gKC8gm4rlu5cR2jLpLBmIu0eCqwfjRj3Tw6GXlRmOxTkaDVeyafpXOdp/FOTEZp1lIYdEczrsiQCIfvNV3qf5U5okl3BSHmCHTktU43rSHS0vJ+q6n6nVxT+/dhSbdZn3HMW6TLlRkxa943NDYRN6DZHa9s0KX1oas+rEsfzTUBO9bqmnX6ugtou3F0knZ5PwCVNO20f4qLzUXEbao+vAfMU6/tqzVIB071LjD8nTqCDGUkJ4//+h6PN3VIPkIBD7fKDl2Q+iT1tL7apd07ga5WnZXjkaE0msYxJzLoe2NkRCTXRIZ9B3CkTvFdRppTZ+Q6EsA1+yq1WQ3709R1+mxGePWbYwKBTdoYt5lub127dZlnczzjZjqdHtGfuTV1a7vr2RVzSz1vzuyta/WRD5JNgJRvDUC/3KcEd02b6LtWvkgdaT1NHdmuVKTdfi+Oz5bKCM7iWFjto1JgeaXAVKeoltc113VVClQKVArMlgIV4MyWYvX6SoG7mQIV4NzNG1CHrxSoFFgmKFABzjKxTXWSlQJ3UuDrlwyXY9+n3zwez924pzzobufVnKeqrVKgUqBSoFIgKVABTuWFSoFljAIKZ9W/OIWTJ3MUB9dWKVApUClQKXAnBSrAqdxQKVApUClQKVApUCmw3FGgApzlbkvrgioFKgUqBSoFKgUqBSrAqTxQKVApUClQKVApUCmw3FGgApzlbkvrgioFKgUqBSoFKgUqBSrAqTxQKVApUClQKVApUCmw3FGgApzlbkvrgioFKgUqBSoFKgUqBZYLgHPWWWfFcccdV16F4A2m3puRj+auW1wpsKJSwMs7vSfH49e9Ud17dWbTvNvNCxe9tM9LEfWx/fbbz6aLZe5a71fyUkPvJrNW71jzXrvaKgUqBZY9CiwXAMdLHb2YEcDxokgvXswXZv4vtsQLHL0U0u98j9Zaa61VXqbJqHj5XPPlYl4Qmtd7R4n3gZivN+p6W6+XqyVA82I4Bsa7VbxQzlu79d3avFzOW8W9M8VLL9HBCx+98Mw7jV772teWF8BpXkLnpW3eFdJs3ifiBXNe3GYs78uabfNSNy/D078XmHozNsDZaiTslXW51kv0rM+a0cpL6rwQrvVdNp3m4oVyeMALTr1/xrtWrGObbbYpb0/3cs8VsdlnAAW/eDu5NzvPpjH2Xj7497//vfCOPrx5eUk3POElj17U56WEu+66a2y44Ybzh/VSWS/Y9eJa76rzkj8vcZ1N84JZMuhFhOTDm+j1c84554S3UHtjvZfqPu95zysvzD3xxBMXuHY247W7tgmm8CvZbgWh5uHFht5XhPYvfelLF3XYen+lwApDgbsV4HhDq7ewMu5vf/vb57+sa7bUp4A/97nPFYBD0b3oRS/6nwEcitYbdSldgCFfuJYvF2OovbHWG18pVddSzF6u1nxhWr5cExCi1L3J2puuf/zjHxdlb20M9ite8Yr5byFv0skb0b39VZ/ADEX5gQ98oHii2sEHH1zAhvbud787gKzWlnMALLz59dnPfnZ5e3e+jG6qfaGsgax802/SglL2hvZ8c7o+rOX73/9+MTBAUPMFo8ZiUChyBma6MdHfm70Bu9YX0OnLG3YZjqneSD9bfltWrv/Sl74UP//5zwsIAE68SX427e4COMDE17/+9fCWZW9j3nPPPQvgzeZt9fjnT3/6U4lOAdD5tuiZru/yyy8v4I9TgO+91fqVr3xlATjeKk8+RHAAHECfHLZeO9OxOl3XBFOcG2+qbt0jwP1DH/pQ6eL+979/7Lfffos67AL3X3zxxYWeHDRAdrfddmurYxb7wLXDSoElTIG7FeC8+tWvLsaOgjnmmGNm/FbZVprcXQCHIv7Od74TV1xxRfECRQu8gt7bYikLgIOSBjh4oK71qnvGmNIUZfHaepGLk046qYAfESB9+Y5Rcr9X1ksX+Pyggw4qEZZmo6w/9alPlTE32WSTQFcphSOOOCLOOOOMBQDOu971rvmf77333iVqop1yyinxxz/+MS644IIC1PTx8pe/fEbKzn2//vWvC7AE0ubNm1fW2Q7gMEwUKkMFSIk4oc8JJ5xQaOaNw6INDBfF367hm+OPP76ARVEb1wG3ImCatKXvrOHJT35yAZgrWltWAY59A3A4DQDOHnvsUfYxm4gf/vnzn/+80ACHnAEsnAfyKv0mUtQO4OAdstl67aLyU3MsERzAYiqAc7/73S/e/OY3L+qwC9wvystBJI/ozLlq1TGLfdDaYaXA/4ACdyvAEY247bbbyjKlmPJ17LNd990BcERjPv7xjxdDLnxMOQpxixSI3ogmDA4Olu8YfdcJNQMjgApv8V73uldZs+sZdd6alJToDpDAWwM+PvaxjxWPUp+8PAa7mT4CLoAnYIiRB4wY/CaQaUZwOn0uTXTllVeWORgPyAE+nva0p7VNizX3STrB9QMDAwWsqWPwWTuA8/nPf76AGeNRprznuXPnFlDyla98paSaeOyiOAm+WnmiCZJEuhhBHm6mAkWQ0B+t9T1nzor3rqYKcDprEnKJP+gf8sfJwCftAI7IKflsvXa2eqr1+qUF4HCC6F+OGrkjkxntXdQ11vsrBe5OCiwxgENopCwYK4qElyT18qxnPat4+n4Y04mJibJ+RkokR2rFNQw/IyjFIqJAubjWdTwZqQcKSZsK4AALQtFqQ/zNCKsH0YdaDwZZk+owJ+kRAIEBNbboAOWnLgaAsQ6N98jL5Am6541vfGOJdFCW7RrQwGNUc/OgBz0onv/85xcwZM3ZGPyPfOQjBVxI2wBNfhSK/uIXvyjz33nnneMlL3lJidRkU2CNVmgkeqN/65otwNEf+vCgv/3tbxeAIsKizy222GJKPnWftfhR1/CDH/ygI8D58Ic/XPZM23fffQtt3QfAWb+aGvN/wxveMD8i0zp4EyTZR8Wg09Xa2EspNP0Ly+NLe2v/8B3+zP11DZpbl++ARxEuYBV/8nA79QdcAlsArBSKppZCuoihxLv2WgQQjaUE9Sdqhd7ZpIhOPvnkwrsieO7B8/ZCjZQUSspAu83pBHAyunjeeeeVKAleI2/SkSKHWavVmqICVvEgIOoe9EZ7UZZmUb8Ii0gc+cn+AXL92+vpCpUXNYKDXiKlF154YYkQm9umm25aDiA0a4g4FGQYDZs1OK0pKvNudy2a02F0gTSptbY244oO7bLLLgt8tygAxz6oYUNjkReyLyUrEor36Lfk5azjofdEmc1V1EZtls+kivEy0MchwAvu1Q/Hoba7nwIc6qOPPrroj0MPPXSxTYjOZfvYJrZmtnV6izIRNpO+WxJRyZzXEgE4FIuaEEo56yIYMN71XnvtVYpKf/KTn8yvvWgSKWtoKH8hYTUazdoKAEI/UkGiGZRXJ4BDEX/1q18txqxZH8ObZ0BFJtRnUHAiIKIO/l5ttdXmG5Q03K43HuPEyH3xi18soALDURoAS7vi31zbkUceWYwcwwBAGbddITSFi9korOwXiBJCZnCs94ADDphvJNAHKBAhEuaWcmKg0HthAI75MqTve9/7Sp9o9ba3vW1WIevpAM5RRx1VlLMmSkWRZpvqu6bhFw0zPwr5ZS97WTHMU0VpAAk8h1coc/sAMGfdkb3AUwydmpWMENlfAISh9DcaJ8Ccqj9GIo0mUM7gf+973ytAibHXF6XFqJiDMaQrKRlGR6RPGoZhxf/NOiVrBqbVSGVKbqYAB82cruKA6Nf4Ws6B547PgZAmwCFz5og3Uh7NAziUWgEeNAaX3JI9Mpf9k1sGGDBXLwOgdWoLC3DQtBk9bOoeczU2+ubYIp+MBmNOHtGzXQQHwGl3LWCBB4yJLll/11wXMPqc5zwn7nvf+y42gEPmOT3ojMbJywawTvxGT1mrlnU89Jrv6F/3Sb0BYL5vbfSdPZWibtfoJA6AfaZHmzK8KEZvUe9lc4499tiyH7vvvntxCGfTgFSHM/QzHZ+mrsSvZJt8oIOaw8XZ8DHbIZKvLvEtb3nLYuuek0fXs9n6na7ucXENLOXLhgJUshlTNbaPc6m2loM0m7ZEAA6wQPhsDA9ARIHiIJQ8PsJOwN761rcWRa8hMnBBkTI26iucxKFweT8Mi8iGSIgoiP8POeSQAio6ARx1KQyLRtgZEIzrZIgNNZaaFmFZDArgEAyfY1TpGYaAEqNUGB4GmZeUfVvHVIAlNwNIEInS3vSmNxVPsl3xrsiH8Rhh6HafffYpkR7jAQVoSnApMArL+oAinqTNz1MfxllYgONe6bc0rs301kyYazqAI7Igumfv7Qn6WQta23eGVWsFPzm26zKVhQ9e/OIXF491qoamInkUM56ivAAZQJoHziNmAJ3AE5FIgANoaD6TGmSoRWjQplN/+qQo8QllZ1/sk7UB2/YdCMVf9lM/Ip2Mj/0DbP0PiOAvkSDXM2QUAz4AHKzBT0aJWtffLoIjgiVSicfxIB7LKGdGqJKfmwBH3wyidCI6oY95AIn2UFRLM2frp+wBCcATWDdv/bveXhmjWXjenPvCAhzGFo1FKMzRfkkvGRdPkhG0BGTQEw9+5jOfmRHAaXctvQNoMxL22HhADxl2eAKfKZC2zuYpylzrwkZw8hQZo2dcawHSzCejhHQmZ9KeJcABYgEXkUrRaIAMz9lnepUTgG72Mk9+ZhSolbfoMrTTH8OYkfCZ6IcleQ15FSGmW6x/KgeA0wKkiZIytBwc9kE9KF6RIp9Or9Anah3JqciKfW6lmbngf1FFgFLEgtxzBoCx1sb+0Rt0jsYWiCqSK3WJQHO7+8gcR7sJptkzQEJUs/U7OoTMvP/97y99OugzkwMl0+2fyEw2uokdam1pm9hf/Kh1uo/Db730Igd+Nm2JABwImKBRyDwASpEw2WgM4IewTVWDA8RgApvmh3eOiTBv1oeIXDBw7QAOpe0UEY+ZUsPsgII5YTRHQSleBgVjOyUB4FBWPBcggvAb02kvnq/mBBKjIEJlXN8DcRTGVEfTbSRQpREIoKqZnspNYyAYY8JH2QBDDCV6Ao3WRWgZYp8DN9ZDCOTORQ2ylmlRAA7UzNCgx+IGOIy9FBhP0t6ab6ao7El6/Z0ADsUgMgcEiCCgRTsPOWlKcTsyzSDbI9czynjK+vCraJxxGV57CVxnITQjQeGksmNgjN+pP0YWiMBrvFsgBP8keBMREPVghBh8DgEFiN95KQylvxP8kxeeuUbJMaBoJ9opNdc8Qt0U/nYAB7/qNyOh+iWb5qtfQB4NgIAmwKGoOAmKYN2T9JHmwsvusV7OAxDHc2YoRYKsEejQP4Vqvubd6Wh3E+BQuPgj12999gmfUN7NU1RAiL00DxEZNHa/NZEpP2nAga9FBTiiOow8/mB46Dl1LGTYd7xhRgXIateaACfrgFqBgv0yfy2LjLN+CI/gDWt0v73I9JpiYXxuDs2TWAwZPZFpQvfhzdnU4GSkjAxI377qVa+ajc1ZotfOBuCIoHJsyRQ5FblEW7o3ayfbAdPmAugWaXa2QoSltRnj05/+dAEY+JWs0Mtkorm37gOWDjvssNIXm5Nj+xx4cg8wQm8lT7jPfggWCBCwS00eot/Mi85UatCMnBo/SyfIYzopC7NB6GWNHPF3vOMdpQs2hK1mk9j6bPS24IQUN1rgX+DGfPzPrpJjdg4YtAY0Ro+PfvSjs5reEgE4DDGlTQAZFAIOjYo6NBHidEXGDCGPE0GyBsfG5vNbLLYTwEkiAUqMKFSdgAKjAQQYBvEpIQAiAU6CnmQU0QzGzLjvec97CtpdFIDD42EAmkq7HcChpCBWRhwNKFNGR4qD8UdXgsDYWB8mYTyzDmhRAA6hlJu35sUNcNDf/oicMHgEVOoNcLTPlJRxFxfAQR+AigGg8HnVzToQ+874AY/ADUNuXglwGGLGMmt8puuPx8GYZ9E35cHoJ8ChZCiTrKMydqZjARw1Gxo68C4pp6zBQRc8TaEA4lM9iK5TDQ6gTbasMWtksuAW2AFW/DQBDp73WYI8HjwwQy4oZN/ZR5/ZQ8bCZynvGTkFJPEvQJDrbNVYTYAznTZLgIMWCWLcQ9lnXRA5zyJhY2eh/qICHFEs3j7FC9zkPnM6gBcyDkx0ql9rApzp1tkEOP6mB/GhWrGswcETeAOPNIuFE+CgiYgafdfUw7MtMsYzQBwZBt4zFUZHoYc5oDN9T4fhQ+PhbbQSNTFmfs+YafhItI3eRTv3klt6kq573eteV+SANw/EclpFfptRGE5DM4IjioZOIr4aW8AW4QHyaA/zGVwi9AC865spqhwzo7nG5LjbA8AQAKFz6Qf2JB9ZkKklNNEvnZAAp3W/8adIrmtkPKxVa6anROvy87zf99YPqJBNDnG2JrjBE2yEfQGSNN+zZ5wlNg6d0cS+2hs2MWUJwOLcW7M9ZJea9YJkzFwAOjZZgwH0JxoIuGWjb+0HeREcyHQVGQLCEtDQI3hHM2dOEpvWfGTEdHKzRACOiRFyKaksXMNYWcCLwaDQqQAOIiBwaw1Oc0FTARybro/0gjsRgqGB3l2bAIfngyET4DTBTDuAI7wpzy7l0ak1IzgUjHvanRrjFYnIoCHviFIg+AQ601T+pjiNx6BQcFJq+kXjbIsCcPJZORSTuVNqGBEIaDaKgsFurmW6FJX7KRU/BC9rYYxFGVDajBMhavdguWYEh7DJ4QpfdmqAFLBCkClOAKfpVfO2KRYKzL4zvryRBDj5WR41n64/NRk8Q6AmQYixE+C0AhN8B+BQDglwgAtzygcyZg1Oc40LA3CyRobX3qzBafbbDuC0PuivCX7yOTseC4Af7Wf2kf3SA75D0+meXdMEOAAp+Wyms6QP8CLDnX3x9vQNQE3VmtGjRQU4eETEhLHGh2TAPjHw/geW0aGdI2OOTYBDxl3fyscMfqYjMoJDBoFoNCBDzRqcXHs7gEOm6B26o9lmC3BEqRhU/E1Xoj1wQz+l3ALRHCTGnv6k/xlnOpVscFzJGUfD92gGfJFPoMYYZB9NrFNRNIOYAMaape8Z7GYUBghIgGNuGlvgUR34k0yZN8MKeAJqnAgyLmXMXkjp0KlZw0MnATFS4YCMui3GXVQB0Ge8lUoAAUBk6sKM0tgv13ncRyeAo//DDz+8GHfrymP6mZ5CS7V/WeuW+2e+UkvGEO1oFrNzVkSYgDC8at9FumUymukpGQ7AiC52YIXdRpvXv/71pQAZ/TPdbjyONntj/VO1dLDwh7rRVrskwoNf7Ak5Qv98kGWWdLBDaEYG8Lw9nc0zr5YIwLEQG0OJQl0UkQ0UQcG0Tsdg9E4Ax2ZZGIPD6GX9DKVhswikDZoK4CAG5rUhmD5PZrVuSB4PZXxmA3AIuLA+ICJqQoCmetaKMGHW0EwFiJrFyNIEQu2Z022mqUQV0BDaJrit6SnrXFiAQ6liTkIuykAxOXnDgLSeFJG6oRya6bmZAJx2gsFoOh0lskDAFA+3OyaOl0SY8mGFFKW0TieAKQRNCaqLaAdwCLAUpYjLTADOdP0xnGjFEC8swGmCHjQg1DxagAcf2JvZAhxpOTKhb8qXo0Gp8DyBCv0CWQsLcDgjQEym+vSTjUz7Dm/MBuDM9Dk4jL+1cQ7ICw+03YkQjhWZJzuLCnAYaalPa9MfnUfHiQTwwgH/Ts9xagU4s3kOThOQuM8ecobwBKAMxC5JgEOOyKn9ZnQZe/pWBIIXThdlipW+mAnAYYzdhxc5efQNnqfn8oGM9pN8AjAzATj0hwgOG0A30JP0PLDApgBUrSmqrMFBS1Fb0RqGGB8y+PowP7bNA1wZ/qyTbJeiss9o6hNjawAAIABJREFUwWnzfTuAY35kj84AbACVjLAl8MGz0jrNlJn70B044IC0q6HplKLK9BR5RCf7lgCHw4fOnC3yBPDRQfpn79gDPM5WTdVE2IwvYwFEaZmesk6Os0aPs/fArjVqMALeAR6Nbd9EhOh5QHOmbYkBHBPgXSAI7xUKZkBsEIa3YRZOWCjb5nNwKHEGjABBpDYAeICeRVBmAnAYaRtD6WByBOtUjGmueYrKhswkgoNhCblN4J3YTEqmU7Fds3iY0jvwwAMXONZs3ebMMPICoF6Mm6eDeHzoxAOhCChTCJ3XYH283eYx9YUBOPLPwJsoBAEScgW07Bvj1xpJoDiAm+YJpoUFOEAGZcZgUGYUTDsDwYBmhBB/oZHoVaeHk+EXa+LFUEgEJAXO3guRA6v2nmenJsv+dorgTNcfpSldYm7AF2XaLKCeSQSHEkULewucZ0SxGT2aLcChQIAMe4sO5iZigH+BPN/Z/3YAh9fnc4pQ47i4Hhhl4HyXIIbc6tdnWR+Ed12Px0UZeeMMTLu2MEXG9gy97DPjwDiK1E3VFgXgAFD58D/rATIoYjJpfDJBx011sm9hi4w5SuoP9U3n4GfjMR54mcGYDcABJgA1ezmT5+DQP3QfXgFwRNcYaHKPLs2j5eY0E4Bjn/QFsFmDOeFPIFHffoBGOmGmAIdOxpv4Tnqa3qDDNFFBvDwVwMlTuiIW9jJrOIEcepaDzhFbVICjP846W5jR/bSfnCnpHHMFOJrNfVJL+IjNIgOtrRPAodvVytDnwAV7kwBHFBSQsI9kRCE93QrgiLSJmHMi0KVTY6cVwetDKjqBmegcmttrznuuU18iaakv0MJ+JcBpF+WZCchZIgAn82ZOTGEA4UXhORsiFCufhmEYYEgYemfwRQuap6ooTAYOAwEnBEjIjGBpU0VwMKD+RQUocAxtPgRI+BMAQlBolJGeLcDBOMBG1uYAYPkOKMxCsG0wAEIorQvII2iaEJ/5AHAYizcIjbsP0zHwQqTNB/q5DvAz7zySigmEHXk/rcWmswU4FCPmzvdIEWhCjLk7hdnbMdl0AAfzUpLWRgFZizFFFoS27YdQJRDSaVy0pQiFfhkUkRlgDJhlZAi9a6xBlb6+rQ2YpjQpT+OoRaE8zQn90NG4jGwngGPvKZ1O/QFL5oV38xShKOZsUlSuBfjsOUWAfwFfUQoeOq9wtgBHlIOyzydO65OHDPihgd+danAYU2k9ig+45tnlSThGFpjJFBVDie7SC0AM3pcmAM4oSPwq8td8llOTjxYG4AA0PHMAB53oHeMLjwOJ9EAehzYnYy8KwGFw8BRQRb/QT1nzQ5nzcPGdn04PMF1YgEN3AQ2cN7JJVsgAfsmaktkAHDLHYdAvGch3jnFI2510uzsADjqLxHO2ZgpwyB79a5/xOQcQ39ILswE40iP0SxO4kQe2DD8vCsARBOBwcGwBZaAj+YidMzZ5b01PNe/DewlSZgJw2BeywJbQdfn6j9kAHHMU2WrXMggB7CrdaEb3999//xJpZAubn4tUNQun3/ve95auRb3I01IFcPLUUT62n0EgLJQnw0KAKAXIkDFkpClEn0lhuQZ4IHDuYSgwFAWaxcbTARxjU+QMhfv8D3VSBIxDFuMJsxl7tgDH+MBI5uAxjf6FNPN0jrnKzSr+BawwFfQqosVwux6jWKP5YGjAjCBnUWurB2ieTZBnHoqiAaLWU1wzATiAWUadzNccCA9FJ/JgLjN5wjTQZS9FtPSR75hiXAAZe8sgA3UUDIOXBWvWkOt3Pc+JQkLLTs0chVL1k6/KSK/ZPVk0K5JAmUl3oj3PkMBQCvaAkTBf47oOSPJd80nJrTU4+gdIO/Wnz3xWE68qgdRsAE6zjse6zIkC4oFmkf1sAY612SPzJhPoq28ApPlOsHYRHPxLdtA1nwtkz/I5OOhMjhkQhtY8U+bwt//xF4OJt/FVJ/C6sACHQwSoiazkKZh8UngeLACAOQ6O6y4KwMGjonzkn8JutnymEANILvFVu7awAKcJSOwFHWNMe5oO4mwADhAgtUVf2hO8RmY5X+2iYGQJwKfHfA/gkmmgCwjmrPpO+hyYzfcE5nu92Ae81KzBQZ+pIjgJcOwdwyyVxBmxj06laujcrMERJeRcc9zcZz0iT5xM15Jr+kPf/hY9aaaoGGdpYUYWnQGZVicS7RYF4CSI4eBlWih5hc10OorsNYGP7/M+Djaw3Tyl1OQ1fM/OigRZH2fJZ+yr/UHzfD3IogIc/dpruitf7tvMmpAX71UTSXZwpVPjxIn0CBhk1CpfHNxa2zddFGeJRHAYO0qGIGZIkEeF2RGTwieQFJJoDyBDMDE9xmNYKQ3Mx5BQpL7TB4NsYyhND4UDToTLCRclrX/eIeVKoRI8hhAYoQB48MbnwRFMRoKB560TcvPALD7PsBq0iUGMCTSkVwPUWIP+oWxeYgIwCsIYwqpqHyhaxiFPsIhc8YSALS2v52VD1Zi6XXibd6wQTITAWlyn/qd5eio33bOF0CYf1pcPcWrWAzUZBDPqDwNSFJQH2rQ7zt7KWGiAhsBGp8b7t7+UApCGZgQVXYE9ytGeyHebS6enQmf/+AJgwW/oaWxCRknjC0oeP6ANg0exMZ6UST7VGp+IIhkXf+IN4zbrbDKC0nxhp73s1J99Rz97ma/uoIgAHHwIaDDyWbOFz5tFxgQbH1EUAEM+qJLBtIcMjLFb+2mluwgX5Z1FwBQh2qOBaEqeCrHn5uw7kSxKhHEggyI+olz2jnK3b67BU/gDffF4ep35dGfRLXtjHa41B3NHZ97wVE9gbkZi7AkjaqxsIjQ8OsWQjDtDaY/wEaPAkfCDbnmK0j5IZZJF4zNYeQqKbAqjAy3oSrnikeYpqNZrjYeOAI61oINojfHwo/X722cMe/PESa6jORZeQPNMAeY1+pKOyidq53FaekAatHkKMV+Mm29/Z7zIVPZBlkW1Wp9OTI+ZC2AKDNCB5E9UDG1bGz7BF3QrmuHX1kgEmoqUclTshcJcOg6vkTngbmEAjiPpxmUo9Ucm/GRUpglwpO7sjewB+0HH0JmiBfSQH3o0i5yBGUAd8M0i43TI2AA8jm/ow6xNnArgoCuABQyiaT613L32CuCgA+2vvgG1jNi7Ph30VuCj37zPXADGTvWH+MZalIPoW7BA6QM+sg/NyM+iAJyMCtln/diTpsOtXokuYiea6ankrazH8b/9IY+cgwRIsjX0gv2n92balgjAwezAht8MC6YiXBaczzzJCfL4KQIbwbDwKv34Xx/5XT4JGaNSoppQOWOGGSg2Y+VRuAQH5sCI5nuhzMU9+UDBNOCAmB/jUoYYLg1sztGYPFZM3mz5lNt8mmlzDOs1RvaVpyzMGSNkqinn1Hp960a6BwMYyzjoYb7tntfAEFg32mHsjNSgFcPT+uRVc9BfngSYzfub7An6JWBrx4C5t/bJ9WiQ/GHs5BH0nQ7cZP/Gs5YmPbMOotmf6zNyh6fy5Ik1Nnkhx3VNRkty3q0Rh6n6s4/omP2Zo/7sW0b6spAQ/+RTjRnsLCp3Tz4WwV7l3uCBfP2JuXV6OBcQ535rpNzIn34yUpeRIPejOZqYn2spFuvLqGlG4XINKY/GbwUr5taUOdfmO8HQZbpni6B9vh2eHObYzT23LmNkxCFpls/b0kfqH3uQ4+svx8eDZDv1jjW7JyMh1sVwoE3rte5j5DlgQBunyNrws3orkVbgI99IzqC1tuZY9sD4rVFYe8UwauaeR3Azmpd6zR6bL1qjizXiJb+zD+tM/dg6F3uNpvkcKvRKvm+9Fi2ASw6NdF8WfZpLOjjuT55r/dw8yav+zY8+0szXffjW+nyPprnXWQfju4yaWbdr7LfrXZPvxcv+6EH7knzgb9cmj7ten7lmNEAP80cv32Uf5pkROoCfzAD8+aTsJq3y8QSiQs3mfjSwl+iQL1JupmyzLocTor6y+UTmZr/W1OmBmTkmmciHp/pbKjrrepqRH9+hvf1FH+v3N3tjn9i+7Kt1XHNKGWmn+9FKOQg6CUy08nk+BDfvZdOa1zjlZQ9aU1vTAZ0lAnCmG7R+XylQKVApsCxTALARfWbQRYakQEQeAR+1dLxvCl8UzyGJqV7jsqzRgZED3njrjJ40Sm2LlwJAn6gL3nKqajqnYKajA9VSfCKUQEM+LXmm9y/sddJTHrwrItb6LJ/p+pxpaqtdPxXgTEfd+n2lQKVApUALBaSaRXCkXzL6IpKQkRDgRoRZCke6ezbR0GWB2LxpT4PneeezcJaFeS8rcxQZUsck0jPVowZmu55M44qqSYsuLuA03TzIA9AmMjRbsA9Id0ptTTduBTjTUah+XylQKVAp0EIBQEbdilob9RCUN6MkdC+tJTXlpGTrm9aXF0Jaq3SlFEumopaXtdV1LF0UkMKTNmxNW81klhXgzIRK9ZpKgUqBSoE2IEftR9Zs5BO5m/U+S8tLKOvmVQqsiBSoAGdF3PW65kqBSoFKgUqBSoHlnAIV4CznG1yXVylQKVApUClQKbAiUqACnBVx1+uaKwUqBSoFKgUqBZZzClSAs5xvcF1epUClQKVApUClwIpIgQpwVsRdr2uuFKgUqBSoFKgUWM4pUAHOcr7BdXmVApUClQKVApUCKyIFKsBZEXe9rrlSoFKgUqBSoFJgOadABTjL+QbX5VUKVApUClQKVAqsiBSoAGdF3PW65kqBSoFKgUqBSoHlnAIV4CznG1yXVylQKVApUClQKbAiUqACnBVx1+uaKwUqBSoFKgUqBZZzClSAs5xvcF1epUClQKVApUClwIpIgQpwVsRdr2uuFKgUqBSoFKgUWM4pUAHOcr7BdXlLhgJ/+MMf4s9//nNstNFG8fjHPz422WSTJTNQ7XW5p8CNN94Yf/3rXwNP7bLLLvG85z1vuV/zkl7g4OBgnHzyyfHzn/88dt5559hzzz2X9JAL3f/IyEj85z//ie9+97ux3nrrxZve9KaF7qveeFcKVICzFHPE73//+zj11FPjiiuuiLGxsWJMH/jAB8Y97nGPWGmllcrMKcZ//etfcdlllwVB8fmGG24Yj370o2PzzTePv/3tb/HHP/4xurq64gUveEFsuumm81d88803xze+8Y04//zz4xWveEVcfvnl5dpVVlklnvOc55R+9P+73/0uKOFsxmDQH/rQh8aWW24ZfX19U1LxlltuKQIMEFx//fXxwhe+sCidbObo58orrywfbbHFFvHkJz85Nt5446V2d773ve8V5YnGe+yxR2yzzTZL7VzrxBakwIknnhg//elPi1zc6173Kvy28sorB179y1/+Uvgefz/ucY9b4uS76qqr4pe//GWZz/3vf//Yb7/9lviYy/sAt956a/z6178OcvqABzwgXv/61y+1SwbG6PovfelLBeB85CMfWWrnuqxNrAKcpXTHfvzjH8dvf/vbuO6662J4eLjMEpAAKPbaa68CVCjF3/zmN0FBumZiYiK6u7vLdWuvvXb83//9X/T29hYQAyQBMQ960INiYGCg9PePf/wjvv71r8dtt91WlOq5554bP/rRjwpIet3rXlfGYsR9BphkyzHWWmuteNKTnhQPfvCDY9VVV21LyUsuuSR+8YtfxCmnnFL6GB0dLWNR5BrQ87Of/SxcZw0MTn9/f9zvfveLZz7zmUsc5Fx44YVljQDcM57xjNhhhx1mxBHHH398Wddmm21WvMMKcGZEtqXmInvOoOA3gPpZz3pW4cmrr7668DuAg7ef/exnz2rOZ555Zvzwhz+M1VdfvYAmAHi6BtjjJXPC929+85unu6V+Pw0FAFUA5/vf//4yAXDo+q985SuxzjrrxMc+9rG6v4uJAhXgLCZC6ua3/70kbrxtEox0ao/ZZeNYY+X+Ka8RkfnmN79ZjL6QNQ9k3XXXDcpTtIVBFX359re/Xf5nlEVs1lxzzRLx+dOf/lTAxH3ve98CElz33//+t1zjf+BH+8EPflCUKiAjqgKEUO5z584tHk8T4AA17hXVmTdvXgEmFPPWW28dL3rRi8rvdo03LCo0Z86cACYAtibAOfroo4vHLCr1sIc9LC666KIyf0AIyLrnPe/ZkVbme8IJJwSg9ahHPapEuGbbzjrrrALyzOslL3lJodlMWgU4M6HSkr3mltNPiJv+9qNpB1l5p4fH6g98xl2uA6q/9a1vFWeAY4D3dt999yJXZODvf//7QgEcaZHjjjuu8KRU03bbbTft/CrAmZZEs76gApxZk2y5vKECnMW4rd/809lxzc2DU/a4x8O2iXVXmzvlNcccc0wIoW+wwQYFPAAaohqUrx8oHwBi3IGV5z73uSXlQ1mLRAh1C3nyTnmDlK5Ij/DnK1/5yvle5Uc/+tH45z//WSI9j33sYwto6QRwmqDnpptuKn269tprry2pr4c//OEFGLU2QMv1UmgAFQCTAAfg+fznPx9nn312vOpVryopAdGkT33qU3HaaaeVdT3mMY8pKbN2TepMn9Y1VZqIAWGwADNRIl41QATUiIKdfvrpBVChN2/+iU98YqGlNZ5zzjllTj09PSWaBCSK2rQDOPoxTqYUgcFHPvKR88GfiBkaA4P6y3H9/5CHPGShANpiZN9lrqsbT/peXPuLz0w779Ue9MxY58mvWQDgSF8AxVIE9hvAwUvTAZxLL7201MvgX/dtv/32xQmx71/72tfKb/u7/vrrx0477RRPeMITCg+5R4TIeOQZ+LHvWmsE5/bbby/8KpIkQmucrbbaqgAxc2bA8RqHZtttty1yf95555XrOAVkScqt2fQH1OHfpz3taUWPmA9dQT5FYgF8TtNJJ51UPpMaJ3/WYa7+JivpiLS7hjPESTM/kc1rrrmmzI+OEKFqtpn2ZT50XNKFbttxxx2LfhA9HhoaKjqDc0RHiqChBecpU1RkH43IoHnbI6l2ugBN9CGVTq9yGukH9EFPOkz/2Ths1kbvjI+PF2ePPkIXa6IL7a++V1tttfLZBRdcUPrmuKIR/WD+fjcjOFJU5mev9E0fTeXoTSsAK/AFFeAsxs1fXADnne98Z0kXKV4VOl9jjTUWmOX73ve+EpVhQIXRRXiyMaQULaE7+OCDi+B++ctfLmBk7733jnvf+97FcH/hC18oisdnlMWvfvWrGQEc48hxf+5znytprqc85SnlRwSpU2PMv/rVrxblmQCHMgBwRFGAGSCLItGvaNVTn/rU8sMbbtcohQQ4U6WJpAwAPAqLwpCCe/nLX16UjhA2ZZKN8QAqGSngh3Gh5ClUSgu9pS4oyWaKivL8yU9+UubNgGlSgRTTrrvuWkCNqAHjSTnqD/gTPWA00M/6O6X6FiObLjddLSrAEdlUf8MYMoQMySMe8YgpAQ6ZwheikkALQ8UBefrTn17+/8xn7gq4GGVgAo/jF7KIB91HXoAfaeMmwHnjG99YgIuiU2DKPfiFoZRG22233cr9HBl87XOGn0z6HBDHT4xrszHen/zkJ4s+AeYYfvxK3vChNZA1MgW86dPngAD9oj/ySHcA+MBCu2tch0bS7GhrXmRBCpjsZCN/M+2L3Jgb2QJg0ANAs2f6pC+PPfbYIrdqEYEbY7reOl/zmtcU3SMNRO/4XB90gT0SbSOH6Pmd73yn7I15k1VgkZ4EsrKhCd5REEx/iALbYzyAZu5DZ6BR3/aRvk266oc+AY6BJPoxU1Tvfve7i160XyL4ShLa2YDlRpCX4EIqwFmMxF1cAOeggw4qgqDQlwC3i2C8613vijPOOKMoJcqsKQCAjzA5wdt3332LNyIV5PMEI4SVAhLNkJ5i2LPepl2KqvlZkkwNA6+UQqPEM/XVjqTtAA7FLVqlwJhC8UPpUVIUpxqG1n7RBRBTEH3DDTcU71CdEc/bHHlVrekqY5gn79f3lHr+zdMEPChNipJC4XmLKvF40YUidR0jyNsCptCyCXD+/e9/F6XOm2awKMD08oE3kR8GiaK2RobKvvBy3cu7lQIURaptZhRYVIDDoGRUQUQU/9kn/NEpRcWQAka8cREN8pNpYk6CPccXgKoCZQZMvww50ALoiqyInALojCfQwLPPGpwXv/jFhVfwG+NrHMCf8QW26QXRHIDaPeQOP+MdfZIfYBnfNZs5c3zM19xEbumBz372s0UuOFOiliIR5InsAQrmJh1sLfrk1Fhjp2sYdOsDlAAccwMGMtqVcwLwzX+mfdGD6JXOmL1IAEGX6QsNyDEZE5miJwAcNM1CbjIqcgJouofjB2SIXqnbETnJscgpmqOx+QJH6M6hQS90dg8wal/R1H6LJKEtXfKGN7yh7D1QaN+AWvrBHgM+AKuGH/VB76EJej//+c8vOqe2haNABTgLR7e2dy1ugMPgASTtvPoEOISDQFAk2ZoA561vfWsx2pQyBSkkyyOgEIS/jZGRg9kCnKyfEWm6z33uU4wCgdUIMGHPGoR2AMd1FCHAwvvhVVGawu88ofT4mpGhZj/tNkF0Kg1Afq/I2hiUhxQUGjAaCrU71eAwAugjnAyIif4AU8AOZUm5NgEOw8K42QeeJk9aeBtwQgdGDP3TE0V30R3giqJj+FxXi5VnLpCLCnBENTMCag8AbQaTcbO37YqMOQ2ifowXYyp64wff+b9TDQ6AY/+BcnzOWIoOAjAMHlCVAIexZWQBX/zEuDLYokciDiKCUj0JcMi3ejVGV7RSdAkQELVoNmNbl2vwHt0hFS4aiQ6iV4wwcO9vcoSPRRJEeeghoMf/DDYw2O4afMwRAXDwtYhtpmmk5rJZD9mcaV+cDc4foGTtdBiw89rXvrYAN/QCXES06Q/0JPcADtBlLKDROugZkRZgULPXfhLg5Fh0D7qKBgFCotDAnpQdPUrPGRsN8c5LX/rSMj/640Mf+lABR/SF9Bb9gLeAHnQFvkSb0N58AByfm5/79GUfa1t4ClSAs/C0W+DOxQVwgBfRA6BB4Suj2tqOOuqoItAUHa+q6flTYgypKMiBBx5YPAHXUugMLmFnkBlsxcSUhJDqbAAOBfbFL36xzDMBBeVIkWuiKvvss8/8ot1OAMccgQeghlD7ESKmZCkuQIQSySZsTDEyEqIqFIvoFcUmNE+BCKc364EADWAlj6JTsq6noH3XrsiYEUAjhogSyqZve8IbbgIcipFhadd4egwDj9K+2CspAkoyozq8NHT0WW0zo8DiAjhOF2ZKiCGzP3ilHcBh7Hjx+ImhBxoYJxERPNUO4GRai1fP8OLxbGTTvdI9CXDwBmNMZlsbsAMse1xEApw8ecUA52eMeuvzVIxrfiI2QLhrGGuyB5QA/sblpFi7cTQyrS4EbXzOgfIZoNXuGuBdHwAO3fKOd7yj7YZmzdJM+xIte+9731vmm0CEw7L//vsXcABEkDOOUWuRMZ3nmmaaKSfF8QEyrSX7zbHyGnqTvIsC0QHS+mTWOPQq546jCZxqdNphhx1W9BT9DMCKhLU2uijrqsyPrsN/wK9I9Mte9rKZCUO9qi0FKsBZjIyxuAAOg8vb00RwpKmgeooFoBBW5w24hhdCsERReHsZGuZBUJ68AIqLYv3EJz5RFDmlQLmIFmR6ylgzBTiElWdEwVN6hNBYwALAoslvGzejT50ATj6/h5EAXhgB6yL4DM9Ux7ZnWoOToX2FhECRMdAAoABe0JtCsQ4Ag5IB3jKtxZhQnrxd82oHcIAXP0LxUlRNUOpvhimBZzuA0/xsMbLkct3V4gI4Ih1qLBgve8zg4Yd2AIfhxvdkzb6KCOBDYFldVwIc3wO25IKn3kxridoAUPiwHcDJCI4UtEgLkJ8FwxyHrEmbCuB0Om6eaaqLL764GGrrAUJe/epXF7AmckRWRaQYZtEIdAHMRTylZ/E5OZLSaXeNiAVwNh3AAfykBmfaVzuA47MDDjiggBe6j/yJrFiLInJ7lREcYwGmdEoWJxMQzp1IjehYO4BDpwFG9tA15N+pTw3AoT84N/o1tr7QyOf2jaPnewBHegyYEtHSRGw4Y/SLNfjcoQ31RP5GbwCotoWjQAU4C0e3tnctLoADnKihkQYRkWD8GV1KOA0/AEGAKEHXULaUn4iDyAxBZLBFgfJBfAScsedV8OYo0mZh61QAB/gQIQFoeDPGEDYHvoCwTvU3eZRbqicjLwl8jC9SQzEBaubECwXGMmTcqcDYBgAg0gXAAbDS6ai68DpgJ9KTc2c4eK3GFXYGHHlkQtPWQxlRUsb3g/bmRnm1AzhSXQyO/lyfoXiGjofOqGW0pgKcxSN0ixPgqMfIOgkgwP61AziiDXgOL5M78sZbJ0ecCQZVbRoDSyYYPXzJQDJiPsMTmfJsB3AAJQ4EfmEg3ZNRTDzKQBp7YQBOpqkAFn3SDZwjsshYq78RQfV5plLIOkdAREF0BEhgjDtdQ34AhekADjkXgZ1pX50AjggRWdUPvUeGzZfDRUcBOHQhmaYzAYrUqTjRfpgz2rYDOPrJol/6j/6ydjrXXgFoireBFWP7Ds3UTXF26AsRHk4TvkJXulozX/QHNLPIWOSHTkJnTqgTprUOZ+F0RgU4C0e3JQpwCCeDSdmIllBKFDDDKM9LIKB7ypZAMs6uARB8LlLBqDLizVRNpql4lJSmFBAFy4NpRnBEXXi1ohwULUVFIWczBiGlOBTh8QSzj1bC8FwYhMx1N7+Xm6dURTYAIKDNGvUp90yoO/WrnywyplBa01LNcfSPToyS/tBHOJq3l+u2TsaKN8troqDUx0jFuUedBYDDKPBQGUGAMCNBQA0ly6Pn/WdaC52Fx60n6x8yHcX4tftsMbLkct3VogIcRkTkRaRQA2LxidoOhkxkNAtAk5B4SMRGpAeP5BFqEQH8JCIJmDDc5FH0D6+RZ5EQcpBOCwOPb4xDloEOBlHamDxkpAQ/ZcOHPHw8lBFB9zh5hX9bP2tlAHOiB5zoIdOMNX4X8aFjzJ8TBKiZK949RPKvAAAgAElEQVTHw2TSPM2XwUcnjkm7axhx3wNKIh3qANs1482mL0Dx8MMPLw4Q2tg/nx166KFlHvSMCJqaOc6Y70TKRKPoOvtl7xRJN09OWp/IC13Y7NdYmr5Fv6URs9FVwMyRRx5ZgAz9YazUY5wp+le6jm6iq4yd12Q/dC19wukUtdHn+9///qJfjEk/ApUOk9Q2ewpUgDN7mnW846obb4uR0fEpe1x39bnR1zMJKKZqDCQFJOLgb5EBSlcEgVAwtLwTRrd5Dc+AV0CoWl+hQDEANxQAJUSYmgAovUp9+854GRFq1qEYw/2UnbF4Lp1agpB8GnPzOiFv6zJuprbMh3KwxqnAzXT0a37PcBkjj9uaM+8r126N6GiOWcND+WY0iTLjSbtfA+4oJH2iUYKr5jju1/KEV3rt+kxAZh76aP1sNmtbka8dvenqGLnu8mlJ0LPaOtG71l0fAonmgANeS+/YnuFXRtee4+/W+jdyYJ/94AeyAvDrBy/4Hj/lIwB8pw/8wsD67R7Xkl88bhz8b074HujwnTHMJ/nOQt2H/8hf8k7zntbP2hFHNJYeyOJZ/WUKLMc1dh6lNpb1ZTTVNXSONba7xvdJR/1yKDq1mfZlr8grgAekmR/gkZ/px9rNyT76nCyjqd8Aj/ty3qlvUkY5VuSxtV/fo5MIS/Men6MLEGU8/aYewzvknszn4ztar0l62H9j04NAV/aJj6QRjU3n26PaZk+BCnBmT7N6R6VApUClQKVApUClwFJOgQpwlvINqtOrFKgUqBSoFKgUqBSYPQUqwJk9zeodlQKVApUClQKVApUCSzkFKsBZyjeoTq9SoFKgUqBSoFKgUmD2FKgAZ/Y0q3dUClQKVApUClQKVAos5RSoAGcp36A6vUqBSoFKgUqBSoFKgdlToAKc2dOs3lEpUClQKVApUClQKbCUU6ACnKV8g+r0KgUqBSoFKgUqBSoFZk+BCnBmT7N6R6VApUClQKVApUClwFJOgQpwlvINqtOrFKgUqBSoFKgUqBSYPQUqwJk9zeodlQKVApUClQKVApUCSzkFKsBZyjeoTq9SoFKgUqBSoFKgUmD2FKgAZ/Y0q3dUClQKVApUClQKVAos5RSoAGcp36A6vUqBSoFKgUqBSoFKgdlToAKc2dOs3lEpUClQKVApUClQKbCUU6ACnKV8g+r0VkwKnHTdaPzyqtE4+9bxuHl0Ih605pzYY+Pe2HrlOQsQ5JLbx+MP147GX64biysGx2PVnq54yWZ98Zh1ehaZeH++bjR+fMVoXHT7eNw6OhEr93TFZnO7Y9cNeuJha03d/40jE/Gdy0biZ1eOxujExAJzmdMV8YwNestcL759PL592Uj88ZrRKee82UrdscdGvfHwtXvinzeMxtcvHYkLbp2I7q6J2GGVOfHMDXvivmvcdV6n3jQWX79kJM6/bTx227An9ty4b5HpUjuoFKgUWPopUAHO0r9HdYYrEAVOvmE0vn/5aPzumtE465bxuH5kIkYmInbboCfeuX3/XYz39cMT8curR+P4y0bi3zeNxWVAyFjEev1dceTOA/HiTRfNkP/0ypH40LlD8a8bJkGWefR2RQFQD1lrTuy3dX88dt3OIOeUG8fi8HmDcfzlo7EgvIno6Yp409b9Za6n3zwW7z5rKL52yciUu739Kt3x9u36Y6dVu+Ooc4cLeAKkuiJirb6uQqd9tu6Pe6w2CQSvGhqPYy8ciY+eNxSbzu2KQ7YfiF036F2BOKoutVJgxaVABTgr7t7XlS+FFPjU+UNx9AXDsVJ3VwxPTMTZt4zHLWPtAc4/bhiND5w9HCffOBYbDXTFxbdPlCjF+osB4Jx8w1i89+yh+OEVI7FGT1fsuUlv7LhKd/z4ytH4wzWTgOW5G/fGAdv0xw6rLhhVQtoTrxuNQ+cNlUgUcOH6hzaiPkDJ1it3xy6rzSkAat4tY3HJ7QtCoV9cNRpfuGg4hsYjHrfOnDh8x4E455bxOOD0wRjojth9o94YnYg47uLh2HRudxy8XX/scUeU5kdXjMTBZwwWEPS6LfvjlZv3xpp93UvhztcpVQpUCixuClSAs7gpWvurFFgECvzt+tG49PaJ2HCgq6R3GPbrRtoDnKuHxuNv14+VyMoNIxNxzAXDceL1Y4sF4Bx9/lAcNm8orh6eiL026yugQYTEnD54zlCcdvN47LJqdxyyw0A8Z6P2EZEmwNn5jmuBkdm0c28diyPPHopjLxqJud0Rr9uyLw7efiC+eNFwvOnUwdhz4954/04D8Y8bxuKg0wcLHQ7ctr9EhtBSVOjE68bi+Zv0xv7b9McmOqmtUqBSYIWgQAU4K8Q210UuKxQYHFNPEtHX3RXvO2swPnDOUEeAY015/Z+vG4tDzhyME67tDHAY/G9eOhIX3jYR9169uwCTdtGXywfH44h5Q/GZC4Zj1Z4oIGbfrfsLCf9z41gceuZgfP+K0digvysO2aE/XrPF5HetbXEAHBGYt58xGP+9aTykp962bX+8eLO++Mi5QwXg7LVZb3xw57lx4vWj5bqLbhsvUaVnbdgbHz5vKL5z2Wg8fK05BRTdf432kaZlhTfqPCsFKgVmR4EKcGZHr3p1pcD/jAIzATg5GTU70wGcz184HIfNGyypLMZeTU+7ehTFu6I3P7piNDYZ6IpDdxiIl28+Wc9zy+hE6eOD5wyHTM+h2/fHQdsNLBGAo37mY+cNx4fOGYrh8YgXbtob79lpIDYa6I6PnzcJcB685pwyP5EbEZyR8YkyVwDxY+cNFRB20Hb9sev6vTGgqrm2SoFKgRWGAhXgrDBbXRe6rFFgcQOcb146HIeeOVROZj1y7Tlx8HYDbYuEm5EXURMg5rmb3FmwLIIDAGmHbN9fAMZ0ERyRIKec1AoBRuv2d8cD1pgTj1+3p2Pa6PfXjMY774hKASqZejLWNy4djreeNhjXjUzE9qtMRmZOu2ksHrrWnHjgmj3xkytHat3Nssbwdb6VAouZAhXgLGaC1u4qBRYXBRY3wJF6OvOW8bhpZKKctAJe1mpTcDtdammmAEfB82FnDsZxF9/1ZJQqmJXmRGw8t7vU0Lxy874FQI6iYzVFamicJHvMOnPiXTsMxMPWnjy1ddYtYyWFJuV2xdBEAU1OTkm9KUCW0nr6Bj3x4DV7ShG2tTv9JXL11PV7Yts7QNHi2qvaT6VApcDSR4EKcJa+PakzqhQoFFjcAGemZF1cAGdobCJ+dtVoOdm15UqTxb1OSn370tFyrH18AijpjrdtN1CATrM5xXXEWUPx/ctHwqN/srgYSNGGxyfKiavzbhuP20Yn65ZEc5z6+v01Y6Xu5oFrzgknsP55w1g5Pu+I+8Zzu0rR9N5b9seafTVlNVOeqNdVCiyLFKgAZ1nctTrnFYICSwPAcYxbGupFjWfqZARnuhocm+R4trY6dBER1w2Pl+fifPTcoTj15vFYt28y9eSEU7N99eLheMvpg3HpoBTUncXFnTZevc4XLhqZX3ejDufcW8fjk+cPx46rdsfTN+iNM28eL4BJWuzwHfvj/i0PBFwhmKouslJgBaJABTgr0GbXpS5bFLi7AE6zyLj1pJRUz2FnDsVnLhyONXsVGQ/EG+84YTVT6jrNpY+fXjUaa/VGOfX01kahcvNouAfuNIuLO43R+rwbDyL8xPnD8dMrRuJVW/QVEOWBiJ6JIzXWfFbOTOddr6sUqBRYtihQAc6ytV91tisQBe4ugCPqcsRZg/Hhc4ejv1sh8UABCNoJ146WQuXfXjMaOyhA3qF/1q8+8KBAJ77+cO1Y2whO82h4a3Fxu+1v97wbEZ3D5w2FQmXRIcfEv3TxcBx42mCs1tMVb9uuP1662aI96XkFYsW61EqBZZICFeAsk9tWJ70iUGBxA5z/3jRWinK9m8nTg9W95CsNWul59PnDcei8wbhqaCKesN7kayK2Wqm7FPb68QDA3TboLZGQ+6wxJ/547Wh845KRcr1+d9+4N3551Uj87pqx2Gbl7njsunNiy5XmlLGljb572UjpQw1OM5rSPBp++3gsUFzcOs95N4+1fd6NtQJpx182Wp73I0r0m6s9+G+wnLry/J6nrj+7hw6uCDxX11gpsDxRoAKc5Wk361qWeQookpVK8VwXx7m9qkEZi0iGiIlaFvUlakrOvmUsvnrJSPz7xrG4ZniinJC6dniiRF08OdhrC7wY02sWvBjzB5ePlGfY/OvG8bjP6mprBmK3Ddsb+QIQ5g3Fdy8fKSeeHPE2tjEV926zSncBDcDMKj1dccz/t/ceUHZdVbruv/fJqaKqVKWcs2QlZznLAScwDmCgwWToS7jdF7p79OXd97rffX1HE5pgGjA0BmwwGIzB2ZaDHGTLVs4q5VgqVQ4np73fWOuo5JJUkqpK5+yzw7/H0JCs2nvNOb+5NPyPteaa62Ch83FLSpfHyv/XLD9+cSiD7+xJy2Li8UEFlW5F+tfvZ51PkSeovjrZi9HizgVArrj0Hw0XB51OLy4emOCBdTe1opZnmk+KGdHvRpzCEtdeiBgCLkWKLHEa61BCwycneOSJLHFUnQ8JkIB9CVDg2De3jMyCBMTlluJqgtb0YNdTFgL6/rxCZ2GxNfN/7UxhRXv+rJEOvCJB3NYtjm2LaxaW17mkwBG3cg/2iBNQa3vy8oqEl1qzaMvoyOtAjUeR4kjc9SQutuwXJv8prnZoKlzt0N8b52BCw6NHMvKW8P3xwkWgomONOL0k/Lqz0YMPN3ow6cQJK+GHuIJBbCOJccQ7YnVnYA+egb6+1JbF/2pKozWl4YuTvPjcRO8pomVVZw4/2J/GGx0FAVjlAa6udeMrk724sZ6rNxb850GXSWBYBChwhoWLL5NAaQnsjeflqo24WPJsj9jWmRpyoTujYWdMk9tCZ3vEsWqx8iMKa3+8v7DKIo5Yi7uaxK/+001nEzmHkxoOJnQk8rq8YFMstNT7VEwKKqf00BGiTKwO+VXR+diHr04p1OyIomRxmknU9YiVKHGWyu8CRnkVubp0+iqKOFIutrGEmKr2FHzvF1Gn+3g0qWF7NA+3Uujpc/o9U2IVR4isYykNyTzkypbgII6s9x83L202OToJkEA5CVDglJM+bZOAQQRkX5ldKTzXmpPbW9+a6cPCyuLczSTG/tddKTx9PIeb6t1yi+qyAbeGGxQizZAACZDAKQQocDghSMABBH57JCMb54kTRN+c7sOdo93wFeluJrGtJHrjiEUncWJJNNITdTl8SIAESKCcBChwykmftknAIAJiq0ZcbyC2Zs52RcNIXDmQyOP/7C7c2v2p8R4pcMQ2EB8SIAESKDcBCpxyZ4D2ScDCBERtTVMsj460jlmRQm0QHxIgARIwAwEKHDNkgT6QQBkJ6PkstEwK0PLQsmnomRT0fA56VvyehZ7NQJN/zhf+LpdGMtSAntAEpJVCszw38qhKNKMi0wk1EIHqD0P1BqAGwoU/e3xQXIOf2Cpj6DRNAiRgYwIUODZOLkMjgYEEtHQCuWgn8tHOE793IdfXgXysC1o6CegadC0PXcsBmiYFj/hv8Wf5d+Ln+Tyg59E9ejEOjr4KPUpYmgggg0mtq9DQvg6K2wvF5ZGCRv7ZLf7seV/w+IJQxS9/GK5gJdwVo+CuGi2FkaJyBYizlgRIoDgEKHCKw5GjkIApCAhBko/3INfThlxUiJfuk4JGS/RBiBwtk5SrNFo2KYWNnk1L8TKcp2vsZdg79iZ0IiI/q0Qc05tfRl3z22cfRhWCpyB2ToofjxeqV4idEFyharirR8NT1SAFj7u6Ae5QtfyGDwmQAAkMlwAFznCJ8X0SMBEBKWhi3ci0H0a2/aD8PdfbBi0Zk9tOYktJCBq5BZXPFs3z0wVODaKY3rwCNc3vjtyGWOWRKzuhwu8+IXqq4K6sl4JHCh8heirr5JYXHxIgARI4FwEKHM4PErAQgUEFTU8b8ole+UtLRgsrMiV+Thc4tYhi2oUKnMF8Vl2FrS1fCKr/xEpPpA6+0ZPgGzMD3tGTpQjiQwIkQAKnE6DA4ZwgARMT0HUN+Xgvsh1Hke08Uvi9txX5aDfy8S65HSW2m4x+Thc4o/ReuYJTdWxN6V1xeeAOV8FdUVdY2Rk1Ht7RU6TYcUdqWcxc+gzQAglYggAFjiXSRCedRkCsxmRaDyB1tEn+nuttL6ugOZ3/6QKnQeuUAifcssHYVCmqLE6WhcqVdfDUjC2InYap8NQ0QPX4jfWH1kiABExDgALHNKmgI04nIAqAM+2HkD6yE+nj+5Dtakau+zjyib5hFwGXmuXpAmeM1o5pzS8j1LKx1KbPOb7iDchVHCF23NWN8NZPhG/MTPm72OriQwIk4BwCFDjOyTUjNSEB0V8m23kM6aM7kW7Zi2zHEWSFqIn3AOJotkkfswqcU3D1b2VVNcjtK/+EefCPnw2X2MZS2G3ZpFOLbpFA0QhQ4BQNJQcigaEREM3zhIhJN+9Cunk3Mh2H5UqN6FFTzJNOQ/NmZG+dLnDG547JFRx/67aRDVjirxSPH57qBnjqJsjiZP/EBfDWTYDq5RZWidFzeBIoGwEKnLKhp2GnEdCyGWRa9yO5b70UNnILqq9DHuW22nO6wJmYPSJPUXnbmswdiuqSp648tePgrZ8E/4S58I+bLbe0+JAACdiLAAWOvfLJaExIQNTWpFv2ILlvA1JHd8peNVqiF9B1E3o7NJcGEziiyNhjdoEzIDzF64dbbF+NmgDf2BkITFwAj6jVYY+doU0CvkUCJidAgWPyBNE96xLIJ6NIH21Ccr8QNk3Idh6VfWrs8JwucCZlDskVHE/7buuFd3JVZyx8DdMQmLYE/nFzoPpYlGy9ZNJjEnifAAUOZwMJFJlALtaN1OFtSO7fhPSx3ch1NcsrEuz0nC5wpqT2ymPiaucBS4cpOih7Rk2Af+I8BGdcKut1uKJj6ZTSeQcToMBxcPIZenEJZHtakTywCalD25Bp2SMLia1YXzMUKqcLnKmp3VLgKJ2HhvK56d8RF4HKGp2JCxCceSl8o6fwTizTZ40OksCpBChwOCNI4AIJiBUbUTic2LtOrtjkReFwLnOBo5r7c7sLnAJ9BWqwQh4xD0xaIFd0hOjhjefmnpv0jgT6CVDgcC6QwAgJaNm03IqK73wbqYNbIFZwrHLMe4Qhn/zsdIEzLb5NHhNXeo5d6NDm+15R4ApWwts4DYFJF0mh4xk1jr10zJcpekQCpxCgwOGEIIFhEhD3Q4nrExJNq5HYtx6ZtoPQM8lhjmLt108XONP7NkmBg2ibtQM7l/eKCle4WtblBCYvRGDaUnhrx9o3XkZGAhYnQIFj8QTSfWMJiL41iT1rkdi1urAdZfHj3iOlN5jAETU4erR9pENa5zvVJa+D8I2dhdDsKxCcthSiZocPCZCAuQhQ4JgrH/TGpAS0dBKpQ1sQb3oHyYNb5OWXZr5KodQYzxA4vesxvfll6LHOUps2z/guDzy1YxGacSlCc6+Bd/QkbluZJzv0hARAgcNJQALnIKBreWSO75N1NqJRX6bjiG1PRg1nIpwhcLrelaeodJv0+RkOCzVYKTsih+dezdWc4YDjuyRQYgIUOCUGzOGtSyAf70W86W0pbtLH9kBL9lk3mCJ7fobA6Xi7sIKTjhfZkkWG42qORRJFN51EgALHSdlmrEMmkD6+H7Gtr8ktqZw4HaXlh/ytE16kwBk8y/2rOaE5yxCcuhSuYIUTpgNjJAFTEqDAMWVa6FS5CIij32IrKrblVVlrw1WbwTNxhsA5vrJwiiqfLVfqzGNXrObUjJHbVeF518LbOJW1OebJDj1xEAEKHAclm6Gem4AoHI7teAvxba8Xjn7bvFnfhcyHM/rgNL8sa3D4vE9ADUTknVahuVchOP0SruZwcpCAwQQocAwGTnPmIyD62qSbdyO6+RUk96yBOAoOXTOfoyby6EyBs0LW4PA5jYDLDU/NWITnLEN4wQ1yZYcPCZCAMQQocIzhTCsmJaCl4rKvTXTra0gf2Q7x33zOT2CgwFGhydWbKc2vnv9DR76hyAaBwZmXoWLxLbIjsqKojiTBoEnASAIUOEbSpi1TEch2HUNs6+uI73gLmc6jrB8ZRnYGChw/spjWvALjm18fxgjOe1U0A/RPWoDIopsQnLKEl3c6bwowYoMJUOAYDJzmyk9AbEmljuxAbNPLcvUmH+sGoJffMQt5MFDgBJGRKzhjmt+wUATlcVXx+OBrmCZFTmj2leyAXJ400KpDCFDgOCTRDLNAQM/nkNi/AdF1zyF5aCv0dIJoRkCAAmcE0Po/Ud3w1I5BeP51iCy4Ae7K+gsYjJ+SAAmcjQAFDueGYwho2QyS+9ahb91zcgXHaRdkFjPRAwVOBRKywLi+eVUxTdh8LAXuqnqE5lyNyEU3wFs/yebxMjwSMJ4ABY7xzGmxDARE8XB812r0rX8emZa9PAJ+gTkYKHBqEJVbVDXN717gqM77XDQGFEfIwwuuQ2DiAigut/MgMGISKBEBCpwSgeWw5iGQj/cgtv1NRDe8iEz7IXYlLkJqBgqcWkRlkTEFzsjAKt4gfGOno2LRLQjOugKqxzeygfgVCZDAKQQocDghbE0g29OK2JbXENv8CrLdxwCdxcTFSPhAgVOn98guxlXH1hRjaGeO4XLDWz8ZlZfcidDcqylynDkLGHWRCVDgFBkohzMPgUzbIUQ3rUBs+xvIi+Z9fIpGYKDAadA65RZVuGVD0cZ35ECqC97Rk1F58Z0IzbkSqi/kSAwMmgSKRYACp1gkOY5pCMjOxMf2ILrhBcSbVkNL9JrGN7s4MlDgjNHa5QpOqGWjXcIrXxyqC566CahY/AFEFlzPY+TlywQt24AABY4NksgQ3icge9wc3o6+tc8iuW89tFSMeEpAgAKnBFD7h1RUeGrHomLp7fKElWgQyIcESGD4BChwhs+MX5iYQKp5F3pX/xmJPeugZ9jjplSpGihwxueOyRUcf+u2Uplz3rgUOc7LOSMuOgEKnKIj5YDlIpBu2YPe955CYte7XLkpcRIGCpyJ2SOyBsfT1lRiqw4bfoDICS+4Hq5AxGEAGC4JXBgBCpwL48evTUIg03YQve/+FfGmt6Eloybxyr5uUOAYlFshcmoaEVl0C8IXLYc7XG2QYZohAesToMCxfg4dH0Gm4wj61jwte92woNiY6TBQ4EzKHJQrOO72PcYYd5yVQtdjIXIii2+hyHFc/hnwSAlQ4IyUHL8zBYFMZ7O8Vyq29TWIhn58jCEwUOBMSe2RVzWonQeMMe5IKwWRU7HkNlQsvZWFx46cAwx6uAQocIZLjO+bhkC2+/iJlZs3kI92msYvJzgyUOBMTe2WKzhK5yEnhF7GGBV5SWflZXcjLE5XseNxGXNB01YgQIFjhSzRxzMI5Hrb0Lf2GUQ3v4p8rIuEDCZAgWMw8H5zshngFFQtuw+hWVdAUV1lcoRmScD8BChwzJ8jengagVysW25L9W14EfkoOxSXY4IMFDjTYtvkCg56W8rhiuNsKm4P/OPnouqqjyIweaHj4mfAJDBUAhQ4QyXF90xBQMuk0Lf+OfSteQa5nlYAvFuqHIkZKHCm922SAkePtpfDFUfaVLwBBKctRdWyj8DXOM2RDBg0CZyPAAXO+Qjx56YhoGt5xHe8hZ5Vj0McC+fFmeVLDQVO+dif3K3yhxGaczWqrrxXHiXnQwIkcCoBChzOCMsQSB7agu43HpNXMSCftYzfdnT0FIHTs76wghNnLZTRuXaFq+Xx8cpLPwhXqMpo87RHAqYmQIFj6vTQuX4C4jh4z5uPId70DvRMkmDKTOAUgdO5Wh4T11NssFiOtLirGqTAEUJH9QXK4QJtkoApCVDgmDItdGoggXyiD72rn0R044vsdWOSqXGKwOl4uyBw0nGTeOcwNxQV3roJqLziHoTnXQvF5XYYAIZLAoMToMDhzDA1AS2XQWzTCvSsfhK5rmOm9tVJzlHgmCzbLjf8Y2ei6qr7ZfExHxIgAYACh7PAtAR0XUNi9xr0vPV7pFv2AlretL46zbFTjokfX1k4Jp7POQ2DqeJVPD4Ep1+K6us+Ce+ocabyjc6QQDkIUOCUgzptDolA+tgedL/xOyT3b4SeSw/pG75kDIFTBE7zCrlFxaf8BEShccWSW1F5xb2sxyl/OuhBmQlQ4JQ5ATQ/OIFcXzu633oc8W2vQ0vFiMlkBChwTJaQk+4o8NZPRNXVH0NozjIoimpWR+kXCZScAAVOyRHTwHAJaNk0+tY8hd73nman4uHCM+j9foHTgxCmNa/AlOZXDbJMM+cjIDodByYvQvX1n4KvYer5XufPScC2BChwbJta6wYmtqS6Xvs10sd2s5mfSdPYL3Di8GNa88sY37zSpJ460y01WImKRTej8sp74QpEnAmBUTueAAWO46eAuQDk+jrRtfLXiO9YxX435krNKd70C5wkfLLAeEzzGyb21pmueUaNR/XV9yM09xpeyunMKeD4qClwHD8FzANAz+fQt+EF9L7zxIl7pszjGz05lQAFjgVmhMuDwKQFqBFbVWNmWMBhukgCxSVAgVNcnhztAgikjjah69WHC1cx8Ej4BZAs/af9AicLlzxBVd+8qvRGaWHYBFR/GOH516Pqmo/Bzaschs2PH1ibAAWOtfNnG+9Ft2JxJDy25VWemrJAVvsFjnBVFBnXNL9rAa+d6aK7ugFVV9yLyKKboLg8zoTAqB1JgALHkWk3V9CioV9sy0rZ0C/bedRcztGbQQlQ4FhoYqgu+MfPQc31D8A/Ya6FHKerJHBhBChwLowfvy4CgXTbQXS98rBs6MdbwosA1IAh+gWOqmtyBafq2BoDrNLESAmovhDCC65D9XWf4qmqkULkd5YjQIFjuZTZy2EtnUDPqsfRt+FFaIleewVn42j6BY5Hy8hTVOGWDTaO1h6heeomoOa6TyI0ezurYBUAACAASURBVJk9AmIUJHAeAhQ4nCJlJRBvegfdrz+KTOuBsvpB48Mj0C9wfFpK9sEJtWwc3gB823AC4q6q0MzLUXPj5+GuqDXcPg2SgNEEKHCMJk57Jwlku4/LU1OJ3e9Bz/KuKStNDQocK2XrfV/dVQ2oWnYfIotv4TUO1kwhvR4GAQqcYcDiq8UjIAqL+9Y8g97Vf0aut614A3MkQwj0C5xALia3qPyt2wyxSyMXSEB1Izh1EWpu+iJvHL9AlPzc/AQocMyfI1t6mOk4iq4VDyGxbyOg5WwZo52D6hc44WyPFDietiY7h2ur2FzhGlRecicqr7ibx8ZtlVkGczoBChzOCcMJ6Fpertz0vvcU8tFOw+3T4IUToMC5cIZlG0FR5XHx2ps+zw7HZUsCDRtBgALHCMq0cQqBTPthdL74UyQPbAZ0jXQsSKBf4EQynbKTsbt9twWjcK7LarACkUU3o/rqj0P1+p0LgpHbmgAFjq3Ta77gxH1TPav/jD6xehPrMp+D9GhIBPoFTmW6VW5RqR08BTckcCZ6yds4HbU3fBqBqYtN5BVdIYHiEaDAKR5LjjQEAumWfehc8XOkDm3l6s0QeJn1lX6BU5VqkQJH6TxkVlfp11kIKN4AwvOuQc0Nn4ErWEFOJGA7AhQ4tkupeQPS81l0v/kH9K1/Dlq8x7yO0rPzEqDAOS8iS7zA5n+WSBOdHCEBCpwRguNnwyeQbtmLzpceQurwNkDXhz8AvzANgX6BUx0/LFdw0HPMNL7RkaETUDx+hOdejdpbvgTVFxz6h3yTBCxAgALHAkmyg4taNoOeVWL15nmu3tggof0Cp6ZvnxQ4erTdBlE5MwRvw1R5oioweaEzATBq2xKgwLFtas0VWOrIDnS+/F9IH93J1RtzpWZE3lDgjAibKT9S/WF5oqrmhgfYF8eUGaJTIyVAgTNScvxuyARE7U3XykcQFRdqJqND/o4vmpfASYHTu1seE9dj7Gdk3myd3zP/hHkYdet/g3f05PO/zDdIwCIEKHAskigru5lpO4SO539cODnFxxYETgqcru2FLSoKV0vnVXY3vvRDqLzyHt5RZelM0vmBBChwOB9KTqD3vb+i950/I9fHOo2SwzbIwEmB07GlsIKTjhtkmWZKQkB1ITh1CWpv/Qo8VfUlMcFBScBoAhQ4RhN3mL18sg8dz/0Y8abVQD7rsOjtGy4Fjv1y665uRPXV9yOy8Cb7BceIHEmAAseRaTcu6MS+9eh6+ZfItO43zigtlZzASYFzfD2miWPiFK8lZ15qA4rbi9CcZai95ctwBSKlNsfxSaDkBChwSo7YuQbEtQxdr/0a0Y0vsbjYZtPgZB+c5tVyi4qPPQiIImPR2Tg4/WJ7BMQoHE2AAsfR6S9t8NmuZnQ8+2MkD27i0fDSojZ8dAocw5EbYrBwZPwm1Fz/AMSKDh8SsDIBChwrZ8/kvvetfwE9qx5Hrue4yT2le8MlIATO/rHLUd38LqY2vzLcz/m+aQko8E+YKzsb+xqnmdZLOkYCQyFAgTMUSnxn2AS0VBwdL/wE8R1vQc9lhv09PzA3ASFwjoy9DjXN72J880pzO0vvhkXAVVmHyqV3oGrZfcP6ji+TgNkIUOCYLSM28Sd5cIu8NTzTstcmETGMgQSEwDk29lrUNK/GmOY3CMdGBMTWVGDqEtR/+B+gegM2ioyhOI0ABY7TMm5AvLqmofuN36Jv3XPQEr0GWKQJowlQ4BhN3Fh7nvpJqLvj6/CPm22sYVojgSISoMApIkwOVSCQ62lF+7MPIrl/A6BrxGJDAkLgtI1dJmtwRjevsmGEzg7JFapGxWUfQvWyjzgbBKO3NAEKHEunz5zOx7a/ie7XH0W244g5HaRXF0xACJzusZejunm1rMPhYzMCLjeC0y7mNpXN0uq0cChwnJbxEser6zq6Xvll4WLNVKzE1jh8uQhQ4JSLvHF2uU1lHGtaKg0BCpzScHXsqLl4L9qf+h6Se9ey942NZ4EQOD1jLpVFxlXH1tg4UueGxm0q5+beLpFT4NglkyaJI3lgMzpX/AKZ4zw9ZZKUlMQNIXBijUvkFlWkZUNJbHDQMhMQ21TTL0H9XeI0lb/MztA8CQyfAAXO8Jnxi3MQ6HnnCfS++xfko53kZGMCQuAkGhfJIuNQy0YbR+rs0MTVDXV3/j18Y6Y7GwSjtyQBChxLps2cTmvZNDqe/SHi29+CzssXzZmkInlFgVMkkCYfxhWpRdUV96DysrtM7indI4EzCVDgcFYUjUCm7SA6nn0QqSPbizYmBzInASFwUqPnyxWcQOtWczpJry6YgGj6F5xxKeo+9A2oHt8Fj8cBSMBIAhQ4RtK2ua3o5lfQ/eZjyHUds3mkDE8InGz9bFlk7GlrIhAbE/A2TJECxzd6io2jZGh2JECBY8esliEm0b24c8VDiG56GXo6UQYPaNJIAhQ4RtIury13ZT2qrvk4KhbdXF5HaJ0EhkmAAmeYwPj64ARy0a7C8fB94kSNTkw2JyAETq5uhmzy527fbfNonR2e6g8jsuhm1N70eWeDYPSWI0CBY7mUmdPhxN51ssFfpvWAOR2kV0UlIASOVjtZChy1kzkvKlyzDaaK4+JLMfreb0Fxuc3mHf0hgbMSoMDh5CgKge63/oC+NU8hH+suyngcxNwEhMDRayfJGhyl85C5naV3F0zAN2YG6u/9Z3iqGi54LA5AAkYRoMAxirSN7ehaHu1P/QfEHVTg8XAbZ/r90KTAqZlYEDhdhx0Rs5OD9NSOQ+1NX0BwxiVOxsDYLUaAAsdiCTOju/l4D9qe/Hbh9nA+jiAgBA6qxshj4koPT83ZPemucA0qr7gbVZffbfdQGZ+NCFDg2CiZ5QolfXQXOl78CdLNu8rlAu0aTEAIHCVSL1dw9Gi7wdZpzmgCiseP8LxrUHfn3xltmvZIYMQEKHBGjI4f9hOIbXsD3a8/imznUUJxCAEKHIckuj9MRYF/4gI0fPT/huoLOix4hmtVAhQ4Vs2cifzuWfU4et8TBcZdJvKKrpSSgBQ4odrCCk6ceS8la7OM7R09BXUf/B/wNU41i0v0gwTOSYAChxPkggm0P/MjxLa+Cj2bvuCxOIA1CEiB468oCJxU1BpO08sLIuCubkD1dQ8gMv/aCxqHH5OAUQQocIwibVM7WjqBtif/HYnda9jgz6Y5HiwsKXB8IdkHR0/HHRS5c0NVgxWoWHo7aq77pHMhMHJLEaDAsVS6zOdspv2wvEE8dZgXbJovO6XzqCBwgicEDq/mKB1p84ysuDwIzroc9R/+Jyiqah7H6AkJnIUABQ6nxgURiO9Zi+5XH2YH4wuiaL2PpcBxe1HdvBrIZa0XAD0eEQH/hLlouP9fofpDI/qeH5GAkQQocIykbUNbvWueQe87f0Kut82G0TGksxGQfXAAuYLDxzkEvI3TUP/hf4R31HjnBM1ILUuAAseyqTOH450rfoHoxhehpViHYY6MGOMFBY4xnM1mxVM3EaNu+woCE+ebzTX6QwJnEKDA4aQYMQE9l0XbX76N+M63AV0b8Tj80HoEesYUWvZXHRPF5XycQsBd3Yja5Z9BaM5VTgmZcVqYAAWOhZNXbtdzsS60/+U7SO7fWG5XaN9gArHGxdJiuIXXcxiMvqzmXBWjUL3sI6i4+I6y+kHjJDAUAhQ4Q6HEdwYlkOk4go5nxAmqbSTkMALxxkUy4lALxa2TUq8GK1F58e2ovvZvnBQ2Y7UoAQociybODG6nmneh8wXeQWWGXBjtQ7xx4QmBs8lo07RXRgKKN4Dw/OtQd/vXyugFTZPA0AhQ4AyNE98ahEBi7zp0vSKOiO8nH4cRSDUUikz9x7c6LHKHh6u6EJx+ibyTig8JmJ0ABY7ZM2Ri/+I73kLXykeQ7ThiYi/pWikIZOtnyWE9bU2lGJ5jmpiAf+J8NHzi/4Pq9prYS7pGAgAFDmfBiAlEN76E7rf+gFx3y4jH4IfWJECBY828FcNr35iZGH3ft+CurCvGcByDBEpGgAKnZGjtP3DP6j+jd/WTyEc77R8sIzyFQLZuRmEFp303yTiMgHf0ZNTd+ffwjZnusMgZrtUIUOBYLWMm8rfr9d+ib+0z0BK9JvKKrhhBQKudLM2onQeMMEcbJiLgqR2H2pu/IGtx+JCAmQlQ4Jg5Oyb3rfOlhxDduAIab5M2eaaK755eO1EOqnQeKv7gHNHUBNyV9ai+9hOILLzJ1H7SORKgwOEcGDGBtqe+h/jW16HnedniiCFa9EO9ZkJB4HQdtmgEdHukBFzhGlRecTeqLr97pEPwOxIwhAAFjiGY7WdE13W0PfFviO9cBei6/QJkROckoFeNKQicnmMk5TACrnA1Ki/9EKqWfcRhkTNcqxGgwLFaxkzir5ZNofVP/4bkHt5FZJKUGOqGEimcoNGj7YbapbHyE6DAKX8O6MHQCFDgDI0T3zqNQC7Wjfa/fJv3UDl0ZlDgODTxAChwnJt7q0VOgWO1jJnEX160aZJElMkNJVxbWMGJsUVAmVJQNrMUOGVDT8PDJECBM0xgfL1AIB/vQduTYgWHt0k7cU4ogUhB4CSjTgzf0TFT4Dg6/ZYKngLHUukyj7MUOObJRTk8UXyhgsBhi4By4C+rTQqcsuKn8WEQoMAZBiy++j4BChxnzwbFFzwhcBLOBuHA6ClwHJh0i4ZMgWPRxJXbbQqccmegzPbdnoIDOfZAKnMmDDevBitRefEdstkfHxIwMwEKHDNnx8S+UeCYODl0jQRKSED1h2QX49qbv1hCKxyaBC6cAAXOhTN05AgUOI5MO4MmAUiBc9GNqL3lS6RBAqYmQIFj6vSY1zkKHPPmhp6RQCkJUOCUki7HLiYBCpxi0nTQWFoqjtY//x8k965zUNQMlQRIgAKHc8AqBChwrJIpE/p5/A//gsSu1Sb0jC6RAAmUioAaiCCy+BbULv9sqUxwXBIoCgEKnKJgdOYgFDjOzDujdjYBcUy84rK7UH3lfc4GwehNT4ACx/QpMq+DFDjmzQ09I4FSEXBVjJI3iYuj4nxIwMwEKHDMnB2T+3b88X9Foukdk3tJ90iABIpJwF3dgJrrHkB4/rXFHJZjkUDRCVDgFB2pcwYURcbx7W8BuuacoBkpCTicgGfUeNTe8mUEpy52OAmGb3YCFDhmz5CJ/et44SeIbnoZeiZpYi/pGgmQQDEJeOonoe6O/w7/uFnFHJZjkUDRCVDgFB2pcwbsfvMx9K15Wt4szocESMAZBLyN01D/4X+Cd9Q4ZwTMKC1LgALHsqkrv+N9655Dz9t/RK6ntfzO0AMSIAFDCPjGzUbD/f8CV7DCEHs0QgIjJUCBM1Jy/A7xHW+ha+WjyHYcJg0SIAGHEPBPnI+GT/wb1P4LVx0SN8O0HgEKHOvlzDQeJw9uQeeKnyPTstc0PtEREiCBEhJQVASmLkbjx/93CY1waBIoDgEKnOJwdOQombZDaH/uR0gf3u7I+Bk0CTiNgOL2ITRnGerv+qbTQme8FiRAgWPBpJnF5Xy8F21/+Xck920wi0v0gwRIoIQEFF8QkYuWY9QH/raEVjg0CRSHAAVOcTg6chRdy6PtT/+GuGz2pzuSAYMmAScRUIMVqFh6O2qu+6STwmasFiVAgWPRxJnF7fZnfoDYlteg5zJmcYl+kAAJlIiAq6IO1Vd9FBVLbyuRBQ5LAsUjQIFTPJaOHKnr1V+hb/3z0JJRR8bPoEnASQQKXYy/hODUJU4Km7FalAAFjkUTZxa3e1c/iZ53n0S+r8MsLtEPEiCBEhHwjpmO0ff8MzzVjSWywGFJoHgEKHCKx9KRI8W2rkT3G79DtvOoI+Nn0CTgGALiiPjkhRh9/7+wB45jkm7tQClwrJ2/snufOrwdnS/9DOlje8ruCx0gARIoHQHFG0B43rWou+PrpTPCkUmgiAQocIoI04lD5WJdaP/r95Dct96J4TNmEnAMAVe4GpWXfRhVV97rmJgZqLUJUOBYO39l917XNXQ8/QPEtr3Ok1RlzwYdIIHSEXDXjEHN8s8iPPvK0hnhyCRQRAIUOEWE6dShelY9jt73nkI+1uVUBIybBGxPwNswBXUf+gZ8o6fYPlYGaA8CFDj2yGNZo4jtWIXulY/w0s2yZoHGSaCUBBT4J87D6I/+P3D5Q6U0xLFJoGgEKHCKhtK5A2XaDqL92QeRPsI7qZw7Cxi5nQkobi9Cs65A/d3/ZOcwGZvNCFDg2Cyh5QhHSyflnVSJ3e8BOq9sKEcOaJMESklAXtGw5DbUXP+pUprh2CRQVAIUOEXF6dzBOl74CaKbXoaeSToXAiMnAZsScFeORvW1n0Bk4Y02jZBh2ZEABY4ds1qGmHrXPI3ed55ArretDNZpkgRIoJQEvPWTMOr2r8E/fk4pzXBsEigqAQqcouJ07mCJfRvQ9covkTm+z7kQGDkJ2JGAosI/cT5G3/ctuAIRO0bImGxKgALHpok1Oqxs93G0P/19pA5uNto07ZEACZSQgOoLIbzwRoy65UsltMKhSaD4BChwis/UkSPq+Rza//pdxHa8BWh5RzJg0CRgRwLu6kbUXP8AwvOusWN4jMnGBChwbJxco0MTl272rn0GWrzHaNO0RwIkUCICvrGzUP/hf4SnhjeIlwgxhy0RAQqcEoF14rCJvesLdTit+50YPmMmAdsRkP1vZl+Jug99E4qq2i4+BmRvAhQ49s6vodHlE32yDqfQD0cz1DaNkQAJFJ+AK1KLqivvQ+WlHyz+4ByRBEpMgAKnxICdNnzX64+ib+2z0BK9Tgud8ZKA7Qh4R0/GqNu/Dv+4WbaLjQHZnwAFjv1zbGiE3KYyFDeNkUDpCKguBKcuRv2934Lq8ZXODkcmgRIRoMApEVinDsttKqdmnnHbjYAaqEDF0lvlCSo+JGBFAhQ4VsyayX3mNpXJE0T3SGAIBDy1Y1F70xcQnHHpEN7mKyRgPgIUOObLieU9Suxdh65XHuZpKstnkgE4loCiwD9hLkbf8z/hClc7FgMDtzYBChxr58+U3udi3egQp6n2ruNpKlNmiE6RwLkJKN4AwguuR91tXyUqErAsAQocy6bO3I6LFZy+DS9AS0bN7Si9IwESOIOAu2YMapd/VvbA4UMCViVAgWPVzJncb9ELp+vVXyHTdtDkntI9EiCBUwiobgQmL0T93f/IyzU5NSxNgALH0ukzr/O5aCc6nvkht6nMmyJ6RgKDEnBX1qPikg+i6oq7SYgELE2AAsfS6TO3892v/xa9657l3VTmThO9I4H3CYji4kkLMOqWL8NbP4lkSMDSBChwLJ0+czufOtqEzpceQvpoEwDd3M4a5F00o6A9qaInrSKjKagP5DE2lIfPfaoDmTzQlVLRmVKRyCnI6wq8qo5qn4bRQQ1Bz5k8Bxt7TCgP/2ljC0u9aQVtSRf6MgqymgKPqqPCq0t/Kn3MlUHTwXRmVH8YkUU3o2b5Z3n3lOmyQ4eGS4ACZ7jE+P6QCej5HDpX/BzRza9ATyeG/J0dX4xnFbTEXVhz3IuVR33Y1O5FV1rFR2fE8eX5cYyL5E+GncoB27u8eO6AH++0eHEk6kYqr6Dal8fS+iw+NDWJKxrTqDghRM419ufnxTGp4v2xhREhsF465MfzB/1o6vKgN6Oi0qthVk0Wd05O4aaJKdT4eZeYHefh+WLyNk5D7Y2fkzU4fEjA6gQocKyeQZP7n9izplBs3HrA5J6W1r13W7z4zc4QdnW7kcwpJ1dwBhM4Wzo8eHBzGG8e9SHs1TEunINHBY7FXVKczKjK4WsLY7h+fEr+/bnGPl3gxLIKfr8riP/aHkIiq2BsOI+IV0dbQkVrwoXGUB5fmBfHXVMTg678lJYSRy8nAcXlQWjOMoy67WtQfYFyukLbJFAUAhQ4RcHIQc5GIJ+Ko/P5HyO+YxX0fNaxoMRqydvHvJhWmZNC5fmDARxPuM5YwRFbU/+1PYxfbQ8hmlVw19QkPj8vhmq/jt82BfG7piDaky58cnYcX5wXQ0NIkysxZxv7dIHzzjEvfrgpgvVtHlzRmMFXF8YwozqLp/cF8KsdIRyKunHj+BS+tjCKObU5x+bLiYG7qxtRfdVH5RYVHxKwAwEKHDtk0eQxRDetQPdbf0Cu65jJPS2de4ksoCqQqyKP7Azioa3hQQWOED/fXhfBMwcCaAzm8Q9L+3DnlJR0bF2rB9/fGMG7x31YNiaNry+MYnF9Fucae6DAyWrAL7aF8dMtISgK8PWFMXx2blyOLVaWfrQpjBcPBTC9KitXiG6dlIKo6zkacyGaUTEqkMfZanpKR44jG0JAURGYshijbvsKPNUNhpikERIoNQEKnFIT5vjI9baj47kHkdi3DtBY23EugbO3x4XvrK/AK0f8mBDJ4R+WRPGBSQWBM/BnYiXoG0v6cOOE9Ckz7PSxBwqc1oSKH22K4A+7g3JsIXBEPY94ejOK/Nmvd4SkkBE/+9jMhFwZEis+mzs8+MDEFL68IIaZ1VzZsds/azVYicqL70D1tZ+wW2iMx8EEKHAcnHwjQ+9+43foW/sM8vEeI82a0ta5BM7hqAvfXh/BCwcLKzj/fVEUd05JyhWXnV0e/GBjGG80nyl++gM9l8A52OeSYuXp/QHMqcnKFaDlAwTSDzeFpcgRj9iiEiLnmf1++Y34trClFcXFo5271WjKCVUEp3xjZqBGFBdPWlCE0TgECZiDAAWOOfJgey/Sx3aj48WfIX1kh+1jPV+A5xI44tvvbYjgl9tDSOcV3DwxiXunJ+UR8TWtPnmy6kCf+4zVneEKnItHZ6TAubwxc9LdwQTOji63LEre1unBtePSuHdaAmPCXIU7X46t9HPF40d4/nWoveVLUD0+K7lOX0ngnAQocDhBDCGgaxo6X/oZoptehp4pbIs49TmfwBGFwKLQeEOb52QPHLeiI+zRkdaAZE41TOA4NUdOitvbMAU1138awekXOylsxuoAAhQ4DkiyWUJM7FmHrlcfRqZ1v1lcKosf5xM4wqm1rR6sOOTHjhN9amr9GubVZrCx3Yv3jvswuSKHby6J4uaJhfqc4a7gLKnLyG2oZWPPXMFRFV1uT33lolhZ+NCocQS4emMca1oyngAFjvHMHWtRSyfQ8fxPEN/xJvTc+/9jdRqQoQicwZg0dbnx3Q0RrDzqx+L6DP5uUVTWxQxV4BySNThhPLU/iBknTkr1FzDnNMif/WRLBFU+TYqfT812dnNGJ8xLb+N01NzwaQSnLnZCuIzRYQQocByW8HKHm9izFl2v/RqZ4/vK7UrZ7I9E4OQ14LWjPvx4cxjbOz2yP4440TSl8tQuxecqMm5LqnhwU1jW1NQHNVmD85EZhe3C43FVFhP/cU9Qrg6Jn91x4nh62UDRcEkJKL4gIhctR+1NX4DiGuQ+j5Ja5+AkUHoCFDilZ0wLAwhouQy6XvklopvE9Q2FHixOe84ncJI5IJNX4HXp8LmAvA55zcNDW0N4an8Afpcu+9TcN/3MbsPnEjiC88Pbg1LIiALmz82N4csL4vC5dHmFxH9uCeO9415cPz6Nr14UxfxROYhrIzrEnVVZBRUeXR4hH+xuK6fl0PLxKgp8Y2aiZvlneHLK8slkAGcjQIHDuWE4gVTzLnSt+AVS4kSV7owTOd0pBZ0pFzIa8OyBAJ7YE5D/3X9KanQwLy/RFLU2a497Zd+ZukAe4yN5ebXDa0f8ePGQX17xIO6K+sK8GGbXFPrRnGvsD09NYkw4j7qAJn+JvjbiKLjoZDynJoePzYxjYkVeCidxQkuInU/NSeBvZiXkVtWOTrcURKIvz/LxKbmyww7Hhv+TKbpBNRBBZPEHUHP9A7xUs+h0OaBZCFDgmCUTDvOj+83H0LvmaWgO6Yvz+O6g7CB8JHb2rYBvXdKLT89JSPEj7oo60OtGTlfkzBDCI+zR5GWbn5sXkx2M+5+hjN3f1yaZBR7fE8QjO0MQjf/ESo6Owk3llT5NihghcKZXFcTT6pZCo7+1rV5c2ZiWtTlL2QfH2v9axerNuDlya8o/bqa1Y6H3JHAOAhQ4nB5lIZDpOobOF36K5P4NgHZqHUlZHCqxUXEi6o97CvdPne35/NwYPjg1hb09brxyxIfVLT50plT5+sRIHhePTsteNKffDj6UsUVXYvFLPELkrD7uw7MneupkNQXjQnlcMy6Na8amTulzs/KIT17hsLPbg/tnJmTdT33AGatuJZ4SZRterN5ULLkV1dd9iqs3ZcsCDRtBgALHCMq0MSiBvvXPo2fVH5HrOU5CJiQgaoF+uT2MX2wLYUIkL+tybpp46tUQJnSbLp2LgKLCP3G+bOrnGz2ZrEjA1gQocGydXnMHl4/3ouOFnyDR9I6jbxo3a5bWt3rw4OYImrrdsiD54zMTCHjM6i39GgoBNVSFyovvRPU1HxvK63yHBCxNgALH0umzvvPxpnfQtfIRZNsOWj8Ym0XwxlEfntgbwLSqHK9osENuVRcCkxeh9uYvwFs3wQ4RMQYSOCcBChxOkLIS0LJpdL70EGJbVzr+CoeyJoLGbU/AXTMWVcvuQ8Wim20fKwMkAUGAAofzoOwEUoe2ofOVh5FubnLMsfGyQ6cDjiKg+oIIL7gBNcs/C9Xrd1TsDNa5BChwnJt700QuLuLsWfU4+tY+g3ysyzR+0RESsAUBsTU1aQFqbvwcfA1TbRESgyCBoRCgwBkKJb5TcgK5vg50rvg5ErvedfQ9VSUHTQOOI8CtKcelnAGfIECBw6lgGgKJ/RvR/dpvkD62m1tVpskKHbEyAXnf1Pzr5eoNt6asnEn6PhICFDgjocZvSkJAbFX1vvtn9L73FPJ9HSWxwUFJwDEEVBf8E+bJ+6b8Y9mx2DF5Z6AnCVDgcDKYikA+GZX3VMW2vwk9mzKVb3SGBKxEwF3diKor7kHF0tus5DZ9JYGiEaDAKRpKDlQsAuJUVddrv0bquH7HkwAAF0tJREFU6E5HXONQLG4chwT6CSjeAMLzrkXNjZ+Fyx8mGBJwJAEKHEem3fxB9617Dj3vPIFcd4v5nT3hYTyroDetIJ5VkdUBcU1mwK3LW7nDHh3uwrVS8slqQDSjoi+jIJVTIG53citAxKuh2qfBf/Y7OQflkcgqaE+qiOcKl3MGXLq8PTzs1eV/53VAvNObUeXvuRP+iUs8K7w6Kr0aPAOuyRKxdCRVJHIKVOGXR0ON/0y/xHUO7UmXjEHcfl7tL9jjU0YC3JoqI3yaNhMBChwzZYO+nCSQT8XQ/eqvEdv6GrR04ZJIMz/dKQWvH/XjxUN+bGz3oDPlgkfVZRfgWyam8IFJKUyM5KTIyeSB3T0ePH/AjzebfTgYdSGZU1Hjz+OyhgzunpbExaMzCHmGJhbyGuQ4D24OY3OHV2KaU5PF/1gclZdziudIVMWrR/xYedSPbZ1u9KQL/o0N53HduDTunJLE7OqsFDlC3Lx6xIff7Axhe6dHvnflmAw+OSuOpaMz8J4QQjkNePe4F/+5OYy2pAtfXxjFnVO4rVjeearAXdOIqsvv5tZUeRNB6yYgQIFjgiTQhcEJpI/vQ9fLv0Ty4GZTb1WlcsAjO0NSEHSkVNT4NLlqk8yJVRWXXD35+KwEPjc3jsZQHju63FKMvHbED/+JlRa3qqMj6ZIrQLNrclIsiNu9B676nG2etCZUfH9jGM8fDCCTVyBuB58QyeEflkSlsBLPz7aG5KWZITcQ9BRuA+9Jq+hKqXKF5vbJSXlT+NTKPPpvEN/X68aogIaMVljNWT4+ha8vjGF6dU5+f6DPhZ9uCUsxdM+0JD47Lw7eNF7ef81qoAKRhTei+pqPQzT340MCTiZAgePk7Fsg9uimFeh5+0/Idh4F9KGtaBgd1sY2D/59fQRrW32YXpXFA3MSuHVSEru63fjhxohc5ZhelcM3Fkdx9bg0Ht4ewi+3h9CbVnHHlCS+ND+GGr+O3+wM4ve7gnL154E5cXxxXgz1wYIYOdsjVm9eOOjHT7aE4XfrSGRV7Ol1nyFw/rQngC0dHtw4IY0Fo7JyOHHP1G92BHEs7saMqiy+tjAmBdF/bQvhh5vCuHJMWv7dnh43frQpgiqvJgWOiCGWUfBIUxC/bQphaX0GX1oQw5yagvDhUx4CiseP0KwrUHPDA3BX1pfHCVolARMRoMAxUTLoypkEtGwK3SsfRXTTy9CSfaZE9NiuIH6+NYQjMTc+PjOOT8+JY3JlXvr6vQ1hKWZ0XcE/Lu2TAuO7GyJ4en8ADcG8/Lv+bZ33jnvwg40RrGn14ZqxKSkuFtYVxMjZns6kgv/YGMFf9wXwkRlJiNWcFw8FzhA4g33/zjEvfrgpgnVtXowP56S9D09LSnEjBM1XL4rKv3vveOG9Y/ET21CTk3j5sB8/21ooXv3qwhhunMCtqbJOTlF3M34Oam74tPydDwmQAO+i4hywAIFctAtdrz6M+I5Vpjw6LrZ/frUjJLeYPjMnhk/NTmBcpCBwHtkZxENbwziecOGTs+O4YXwKj+4M4ZUj/jNEyN4eF76zvkL+bHplDt9Y0oflEwo1NIM9mg6sOOTHjzeHZdGwWCFafdyHX+8InVfgiDqgVw778dOtYbllJlZ1vnZRDNeNT+NHm8JS5HxyVkJulW3r9EjB055S8ZWLYphckZM2d3Z58Pl5MXx0RgJBjwUmkl1dVBR46iaiatlHEJl/nV2jZFwkMGwCXMEZNjJ+UA4CmfbD6Hrll0ju2wA9f+5VDaP9E1s6D+8IoTXhkis4n5pdWMERRbiiNkes4Igi3I/OiOMDE1P4/e6gXGUZG8rj7xZHccfkpDxx1dTtxvc3RmQh8Ok1NIPFJOpi/mNjGH/ZF8RdJ7a6ftMUOqvAiWYU9GVUiI2+XV1u/G5XUK7OBD067puelAJsdFCT/gqBI4qOxWpUa8KNX+0IYnwkL1d41rV68dwBv/zzF+fH5Dd8ykfAXTEKFZfcicrL74GiDjiqVz6XaJkETEGAAscUaaATQyEg++Os/A1SR3aYquj4tSM+KQjESsf0yjzum5HAVWNTOBJ14/HdQbzT4kUip0qB8+X5cYgtLSGIRDGwEDcfnxWXJ5PeOeaTW017B6mhOZ2PqL155kBAFvmKo+Ziq+tDU1P4f9dUnFXgiJUmsdUkCpH7n2pfXm6R3T8zIVdmRFHz6havHHdNq1ceZxdFyEG3Lk93iTqfv+wN4KJRWXx6bgyTKvIyDpeiy1Nf4r2hFEYPJd985/wEVH8Y4fnXoeb6B6D6Q+f/gG+QgIMIUOA4KNl2CDW+8210v/l7ZFr3m+a+KtF/RmzriGJf0dtGbBeJx6sCLgXIaKIPjXJS4IjTSQ9tC2Fzu0eKDQ2i14wuT1TlNEWeWjrfCs6RqAvfXh/B8wf9uGvq+yegziVwftcUlFtp0h9N9OtRZN8ccfLptslJ3Ds9iamVOYhTYW81+/DkviCEr2GPJo+bC/Hy7IGAjE0IonQeeGxXSL4j6oluPTHGtMqcFEV8SktAcfsQmnmZbObHouLSsubo1iRAgWPNvDna6951z6F39Z8LTQBNcrJKCA7RA+eNoz60JFwQG0EzqnPwu4D1bR5ZgPyxmXF5YmpsWJOrJM8e8GNrhwc9GRWj/BoW12dk3xlRZDypIodvLonKHjqDrd6IE1CitqcrreKfl/bhvhlJ+dq5BM7AcUQxslgtEitMh6IuufrywOw4Pjs3jkrfqafVxDF3Icb6624+MzcuBYw4DSZWjyJecXpLQVpT8MDsmFylqjhtDEdP2FIEL5v5zUXNDZ+Bf9ysUljgmCRgeQIUOJZPofMC0HIZ9Kz6I6Lrn0c+1mVqAKJ2RQgRUS/ztwuEgIidISD6AxDHyr+7PoLXjvqxqC6Dv1sUlQ32Tn+OJ1T8+7oKeRJLHNEWdTLzThz9fnBTGE/sDcr6ni/Mj+HmiSlUeDX4BnQp7h8vkQV+sS2MX2wPyUaD4iSUKCoWfXgGPkdjhX43/XU3ovbmD7uD+OPugCww/vTcOJ7eF5DjXD9OHC2PYlpVociaTwkIKAq89ZNRdfX9CM+5qgQGOCQJ2IMABY498ui4KLRUXN5XFdu6EloqZsr4xVaPOBL+aFNINv77p6VRuZ002CNORInVn0I3Yg8+OCWJv10QG1QoiNNW391QIY9qn+9ZJnvZRLGkfvDCbNEfR9TltMRduLQhLfvcXNrwvqgSMQj/xWrNwrqM9Ems2Mjj5a1eKYjumZ7En/cWxhkTysu/u7zxTGF2Pl/58yEQUBS5HVVx8Z2ovOwuFhUPARlfcS4BChzn5t7ykef6OuTJqviud6FnBhcORgQpxImoRxGPrLtRC/8tBIs4hi0a7N0wPo2vXhTD/FFZeVWDqLUR3YtFQa7YZRN1PKKvjBAK4vuvXxTFR2cmEHBDdkQWW0HiVJbYPhJ/FqtCK4/6zghPNA+MZVVZ9Fvp03D1mDQ+MTsht7xEL56Qu3DnlNiEEuOKI+U/3xaSW0x3TE7hqwujmHKih082j0H73Rzsc8maI3E9hDg2Lro0P7k3gAc3R+R1FEIkXTJAJBmRA0fYEOKmog6RJR9A5eV3Q3UXruXgQwIkMDgBChzODEsTSLcdRM+bv0di12roufKsGnSlFHm9QVpTMb82i2q/hm0dHjzaFMT6Nq+8QFOIm3unFwTLhjYPdnR60BDKY2JFTp6weumgX56KEkJH9Mr58vwY5o0qbBWJO6t+vCWMA71u/M9L+vCJWWe/m2uwGhwhSMQKjDiqftukJGZW52S9jCgkFnU4+3pd8qi38FEUD4tnYN3NjhP9bu4/0e9G1O+IehyxTSW2wMQ2lRBzf9obxM0TUnKc/j5Alp5cZnKe4sZM2aAvFiFAgWORRNHNsxNIt+5HzxuPIbFnTVlEzp5uF76zoUKuaIhVFh0KFOiy7kVsTQnRIESAuNdJPH/YHZC1L6IwWZyuEo9YzRE3gC+qz8gi3YErIAObBX7rkl58es7ZBc7/XhORJ6UmRvLyLqpbJqVkd2NhT6wOiVu/xdFv4aM4uSVWnISPd01L4G9mJU72tGmOueT9Vc/sD8jrJL44L36KaBErNv+5JYyjURdyugK3omN0SMPfLojioycKnjlni0SA4qZIIDmM0whQ4Dgt4zaN96TI2bsWevbs3X9LEb5ooPfSIT9ePuLHwV4XknkFEY+OebVZ3DQxjaX16VMKi3d3u+Xx7reO+eSKjXimVORxeWMayyek5IWXA5/+QuXutIpvXdyHv5l9doHz0NYQ/rgniPHhvOwy3F+kLITIm8d88vSWONYdyyryUlBxf5QoLhb1NwO7Eb962CeF0uhgXt6LNf/EalK/X0I0idvJxerS4ZgLE8J52YfnhgkpVPvY+K9o84zipmgoOZDzCFDgOC/nto1YbFf1rnociV3vQcucXQRYCYCo5REnqx5pCmFOdQ5/vziKq8YaK+CsxMtevipwiS7FS29lzY29EstoDCJAgWMQaJoxhkC2+zh63nxM3ltlB5HzbosXP9gkCpW9soeOuAbi9D41xpClFWMJKHCFKhFeeBOqr/0EC4qNhU9rNiFAgWOTRDKM9wnYReSIeh6xTSR+iasR/tuC6MnCY+bbzgROiJuLlqP6qvt5BYOdU83YSkqAAqekeDl4uQjYQeQci6vyOLjodvzlBTHceI6bxcvFmXaLTEAR4qYK4QU3UNwUGS2Hcx4BChzn5dwxEdtB5DgmWQwUUFSIm8HDFy1Hlehzw8szOStI4IIIUOBcED5+bHYCBZHze8R3roKWjpvdXfrnVAKqC57acai4+HZEFt3MmhunzgPGXVQCFDhFxcnBzEgg19suL+eMbX8D+XivaW4hNyMr+mQ8AcXlgbdxGqquvBehWVcY7wAtkoBNCVDg2DSxDOtUAlo6geiGF9G34QVku44BGi+D5BwpPwHF40dw6hJUXnE3/OPnlN8hekACNiJAgWOjZDKUcxPQNQ3xXavRu/pJZFp2Q88NfgElOZJA6QkoUAMRhOcsQ+WV98FT3VB6k7RAAg4jQIHjsIQzXCDVvBu9b/8Jif3roaft0RCQebUQAUWFK1KLyEXLUXnZh+AKVlrIebpKAtYhQIFjnVzR0yISOLUup6dwpTcfEig1AVFMXDP2/WJiz5k3wpfaBY5PAk4hQIHjlEwzzjMIiLqcvnXPoW/Di8j1HGddDudISQkobi+8DVPlqk1o9lVQ1MI9ZHxIgARKQ4ACpzRcOapFCMi6nJ1voffdvyLTshd6nnU5FkmdddxUVKj+MAJTFsk7pfxjZ1jHd3pKAhYmQIFj4eTR9eIRSB3eju43H0Pq0BYWHxcPK0cSzfsq6xFZdBMqlt4OV7CCTEiABAwiQIFjEGiaMT8BWZez5inEtr6OfKyL/XLMnzJTeyi2pMTR78or70Vg8iJuSZk6W3TOjgQocOyYVcY0YgJiyyqxZ61sDJg+tgt6Nj3isfihQwmIU1LhaoTnX4fKSz4Id2WdQ0EwbBIoLwEKnPLyp3WTEsjHutG75mlEt7yKfF8HV3NMmiezudXflVjU2oiuxCwkNluG6I+TCFDgOCnbjHVYBMRqTvLARvS+/QRSR3dwNWdY9Bz2siIa91UgNPtKVF1xDzw1YxwGgOGSgPkIUOCYLyf0yGQE+ldzYlteRY6rOSbLjgnccbnhrZuAikvvQnjeNbwo0wQpoQskIAhQ4HAekMAQCIjVnNShreh95wkkD2+FnhG1OWwOOAR09n1FdcEVrpFbUeIWcO+o8faNlZGRgAUJUOBYMGl0uXwE8ok+9K1/HtFNK5DrbQPyufI5Q8vlISD72oQQmLwQlZfdBd/YWay1KU8maJUEzkmAAocThARGQCDTcQR9a59FvOmdwpFy3k4+AooW+0RRIG7/9o+diYpLP4jgtIuhuNwWC4LukoBzCFDgOCfXjLQEBNLH96Pvvb8isXctxOoOhU4JIJd9SAWK2yPrbCJLbkV47rVQ/cGye0UHSIAEzk2AAoczhAQukICoz0k3N6Fv3bNI7tuIfJJC5wKRmudz1Q13VT0iC65HZOHN7GljnszQExI4LwEKnPMi4gskMDQCej6H5MEtiG58EckDm6GlooCmDe1jvmUuAqobrlAVQjMvQ8XFd8BbP9Fc/tEbEiCB8xKgwDkvIr5AAsMjIIXOgc3oW/M0Uke2Q8skuXU1PITleVvU2AhhE65BYPrFiCy8Cb7GaSwgLk82aJUELpgABc4FI+QAJDA4AS2bRkoInQ0vIHV0J7RUDMjnebzcbBNGUWWNjWjOF5p7DcJzr2ajPrPliP6QwAgIUOCMABo/IYHhEBArOpm2g4htXYnE7vfk8XLxd9C5fTUcjkV/V3VB9QbgbZiCyEU3IjjjUt72XXTIHJAEykeAAqd87GnZgQRysW554kqInUzLXmhpsX3FXjrGTQUFcLmkkPGPn4vIopvhnzgPqsdvnAu0RAIkYAgBChxDMNMICZxKQMtl5W3lsS2vIblvg+ylw1WdEs4S1SXra9yVoxCcdQXCC26Ad9QE1teUEDmHJoFyE6DAKXcGaN/xBMSWVbxpNWLbXkem/TD0XKawqqPzKoiRTw4FEKJGrNaEq+EfP0c25vNPWgB3pHbkw/JLEiAByxCgwLFMquio3QlomRTSLXuR3LtO3mKe7TombzDXRZdkdkoeQvr7RY0brkit3HoKTr8UgYnzWFszBHp8hQTsRoACx24ZZTy2ICC2q7LdLfK4eXLfelmvIxoISrHDk1jv51jpFzUeuCvqEJi0AMGZl8M3bhZc/pAt5gKDIAESGBkBCpyRceNXJGAogXy8B+mjO5HYtx6pg1uR62uHnssWBI+TTmMpKqCqUOT2kwfuynoEpiwqiJrGaVC9LBY2dGLSGAmYmAAFjomTQ9dIYDACokBZHDtP7d+A5MHNyLQdgpZOyK7JuhA7utjSssMRdLE6UxAzEDd4+wLw1IyFb+zMwq/GaVLg8MJL/jshARIYjAAFDucFCVicgGgomOs+jkzrfil8xK9s+2F5+acui5U1iPuy5EqPWQuXxVaT/HVidUZ2FK6Gt3GavL3bN2YGPHUT4ApELJ4tuk8CJGAUAQoco0jTDgkYSEDU8OSinVLoCMGTbjuAbOtB5KIdcmtLCh0pdnTo8s8nVnwG/H3R3BXCBQXxIkSMMkDMiP8WPWjE9Qjuilp4asdxdaZo4DkQCTibAAWOs/PP6B1GIB/vRba3DVq8B/lEL7RkTPbgKfw5ipz4+3gP9FQcWv6EEIIQQOcBJUWMePp/L/xR9fjgClXDVVErj2cLIVMQM6NkUbCrYpRclVFU1WGZYLgkQAKlJkCBU2rCHJ8ELEhAFC+Lu7PysW5oqXihmPkcjyKEjD8kC3/7H8Xrh+oPF2po+JAACZCAwQQocAwGTnMkQAIkQAIkQAKlJ0CBU3rGtEACJEACJEACJGAwAQocg4HTHAmQAAmQAAmQQOkJUOCUnjEtkAAJkAAJkAAJGEyAAsdg4DRHAiRAAiRAAiRQegIUOKVnTAskQAIkQAIkQAIGE6DAMRg4zZEACZAACZAACZSeAAVO6RnTAgmQAAmQAAmQgMEEKHAMBk5zJEACJEACJEACpSdAgVN6xrRAAiRAAiRAAiRgMAEKHIOB0xwJkAAJkAAJkEDpCVDglJ4xLZAACZAACZAACRhMgALHYOA0RwIkQAIkQAIkUHoCFDilZ0wLJEACJEACJEACBhOgwDEYOM2RAAmQAAmQAAmUngAFTukZ0wIJkAAJkAAJkIDBBChwDAZOcyRAAiRAAiRAAqUnQIFTesa0QAIkQAIkQAIkYDABChyDgdMcCZAACZAACZBA6QlQ4JSeMS2QAAmQAAmQAAkYTIACx2DgNEcCJEACJEACJFB6AhQ4pWdMCyRAAiRAAiRAAgYToMAxGDjNkQAJkAAJkAAJlJ4ABU7pGdMCCZAACZAACZCAwQT+f2X4QxrY9px8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4" name="AutoShape 9" descr="data:image/png;base64,iVBORw0KGgoAAAANSUhEUgAAAjgAAAGRCAYAAABojslNAAAgAElEQVR4XuzdBZxtVfUH8DXzph7d3V12dzeK+hewA1tREAFFUUIsFDsQRcVO7G5RwUJF6tHdndPz/3z3sB6H++6deCEv9v585jMz956zY+0VvxX7nK6JiYmJqK1SoFKgUqBSoFKgUqBSYDmiQFcFOMvRbtalVApUClQKVApUClQKFApUgFMZoVKgUqBSoFKgUqBSYLmjQAU4y92W1gVVClQKVApUClQKVApUgFN5oFKgUqBSoFKgUqBSYLmjQAU4y92W1gVVClQKVApUClQKVApUgFN5oFKgUqBSoFKgUqBSYLmjQAU4y92W1gVVClQKVApUClQKVApUgFN5oFKgUqBSoFKgUqBSYLmjQAU4y92W1gVVClQKVApUClQKVApUgFN5oFKgUqBSoFKgUqBSYLmjQAU4y92W1gVVClQKLIsUuOT28fjE+UNx9PnDsdlK3fHGrfrjFZv3LYtLWW7mfPPNN8cvf/nL+NnPfharrrpqPO1pT4vHP/7xy836brvttjjggANiZGQk7nGPe8Qb3vCG5WZtFrJUApxPfOITceqpp8bo6OhdiL3pppvGFltsEY997GNjo402ijlz5sz//ne/+1384x//iHPPPbfc19fXF9tuu2087GEPi3vf+97l/7u7fe5zn4uTTz45+vv74xWveEVsv/320dPTs1imdemll8ZJJ50UZ5xxRlx22WUxPDwcq6yySmyyySbx1Kc+tdCit7f3LmP9+te/jr/97W9xySWXlOvXXHPN2G677eIZz3hGrL/++vOvbdf3yiuvHBtvvHE86UlPih122KGsqdn++Mc/xl/+8pe4+OKLY2hoKNZYY43YZpttioKwjytCO/3008uenHPOOXHttdfG2NhYrLXWWnGve90rHvnIRy7TdDjh2tE46pyh+PN1Y7HTqt3x1m374ynr35W/2u3xNy4ZjkPOHIybRiOet0lvvGXb/li/v3tFYIdp13jOrWPxnrOG4gsXjcTGA12x79b9sf82d5WraTupFyxWClx33XXxta99reiyBDj04/LSbr311njlK18Z3d3dseOOO8bb3/725WVpZR1LJcDZd99946qrrlqA0F1dXQXUbLDBBvGa17wmNt988/L/l770pfjTn/4U0Oj4+Pj8+2zalltuGW9+85uLgV3SDVj49re/Hddff30BYbvuumusttpq84d929veFhdccEH5/7nPfW487nGPC0BhURtQd9xxx5W+rb+VBsDKC1/4wthll13mg5wvf/nL8ec//zluueWW+dejL5rttNNO8eIXv7gAmOn6XnfddWPPPfeM+9znPvNBDhoAnDfddNMCfQN1z3/+82OrrbZa1GUv1fdb/49//OPCx/Yj32mbPHzf+943dtttt8Kfy2L7zmUjcdiZg3HqzeOxXn9XHLp9f7x2y/4479bxOOrcofjWpSOx4UBXAT7P3+RO5+Kj5w7Fm04dDG/4ffQ6c+KwHQbikWsvHpB/d9HxD9eMxsFnDsYZN43Hw9aeEwdt1x8PXnP2awJw3n3WUHzxopHY6A6Ac8DdBHAuv/zy+MY3vlEcJnqWvtp6663vLhLfbeMCOF/5yleKo1IBTsTtt98e73rXu+Lqq68udtjfS3NbKgHOG9/4xrjmmmsK3d73vvfF2muvHf/617/i+9//fhA87dGPfnQ873nPi7POOitERm644YZYZ511iiDuvPPOxWsW0eE5v+51r/ufAJwf/ehHxagJaz7kIQ+JF7zgBcVjz/bBD34wTjnllBgYGAhgh+Jg8Ba1nX322UUZYTjjitqIoPz85z8vdDHGwx/+8Pi///u/WG+99Yqwfutb34orrriiRFWAH9ccf/zxIeog0vCsZz2rhGIZ6HZ9i/7YI/c96EEPKn0DRP/85z8LyLvooouK8bZHc+fOjR/+8Idl7UKhIkpPfvKT70KbRaXB0na/sLZoncjZ/e9//0Knn/zkJ/HXv/61RMtEvNAdyF0W22+vHolD5w3FCdeOxQPWmBOHbN8fT9ugN066bjQOmzcUP79qNNbt64pDd+iP1215ZxTi2AuHY//TBmNwbCLeuFVfHLHjQPR2L7oM3J00/P7lI7H3KbfHpYMThRbv2rE/nrTe9NGs1jkvTQDn/PPPj0996lMhekuuOTxSGCtaqwDnrjsu4vOqV72qOGyc889+9rNLNUss9QDnox/9aIgSSDv94Q9/KMYWkaVTDj/88Pj9738fP/3pTwuyfOhDHxovetGLStSE1+weG8GYLA4gMd1OMuKMGIDz4Ac/uBiwJsAZHBws4MFcgBzRksXR9Ak46FfKS7/WDlBJ9aEB0PPa1762gI6Pf/zjBfxp+++/fwGE2gknnBDf/e53C3ARrnzZy14WG264Ydu+Kb+///3vhc6ukXJzD7ApmmZMwDKNO1ClbwBVGsw+Lc8eof2wLyKMmUpFcyA9o3iPeMQj4pnPfGah37LWRsYnYmg8YnQiYk5XxEB3FKBy4nWjBfj88g6Ac8gO/fH6BsAZGp+IwbEoERyZqbluXsYbgPP6U26PywYn4v53AJwnLwcA55Of/GRJdysHeMlLXlIBzh01OCtyiipTWkR2pZVWKvp+aW7LDMBBRCmgY489tgAIDfgBegAc4OEBD3hAvPzlL79LWmg64gvBQqHu32+//YpxNo4myqKOhXEGFM4777zifWuAgsiFiAkk+973vjfmzZs3/3tGTd0P0PHOd74zNttss5JK48Ez/voGOrKJbkgZicZYn2t4TrymJz7xibNaU/aJ+eSOrU20SFoPAAJOeGgiPnvvvff8dJGoy6c//em48MILy9gASqcUirAtcCktqKZmr732itVXX73QEk1FiiB96S5NnY+9QyPjyvsCRK0NANCvuh3GX+QJfaW70A+dROooXOkuTZ2PiJRx0UvqB8ADKM4888wShbJvBFJERf2Le//73/+WiBsvFSBVH9QEGwCZudhDgAx/2RvRMeAu+zUfdV6PetSjpgQr0n3maVztMY95TJkrWv3nP/8pUS5zwVciXJ2Az/GXjcQHzhmKW0YnSnRkPCbiKxePxDm3jkdfd8TOq3aX2o0nthjZX181Gp+7cDj+ceNoXDM0UQCJNJIU0Ys37Y0HNtIqamxc++frJq9dvbcrHr5WT7xmy754xNo98d+bxuJ9Zw/FT64YiXutPqekoq4amigplvNvGy/AB3QBfMzpcev2lHqbi2+fiEPPHIwrhibitVv0xeE7Dsxngb9fPxqfuWA4jH3l0EQBP5vM7Y7dN+qNl2zWW2p1PnvBcLz9jMEYmBOx95b9ceC2d0aH3G9Ov7l6NO652pzy3a4b9EanfnddvydetUVfbGiSHdqNIxPxoytGyrysCzhDs+ds1BuPX68nvnnpSIhK3X4HaEuwt3ZfVykQfsf2A/HPG8bi0+cPx79vHIuLbh+P4fGJWKWnq8zxZZv1xe4bT0Z7porg3Dw6Eb+4ajQ+cd5QnHvrePh/1Z6uuN8ac+KFm/bGczaaTANmofJnLxiJ3TbsKTQ6dN5g/OuGsbhtLErqCy333+ZOujeXfuONN8Zvf/vbEI0mg/QQ/qfLyCHeJAuaa0888cQiZ1n3x3EjY64jU1IZ3/ve94pOxefPec5zQno2G51K55ArtWmcsE6NcTVes27QvEShySaHQePs0nucYalweo8sn3baaSUlr1xBbSb90mx0zC9+8YuyHpEbTvQ973nP8ne7FBUHhl6js+hM99Ov5sPZ9qOZt+i4OSkTuN/97lfGEUFHiz322KPoZPqhtYl+P+UpTylRb+Oh829+85ui1zKCbp6cRXaiqa85n1deeWX86le/KvrFfmUJgvWjWbMGx74praDzrMe15isTIT1nDfpC32x0qjWLRO++++7zP1e3hN7G15RJcKSVJ/wv2zIFcBgVRrsJcKQBpEQYWqBCLYiNZsBai2rbERYzM8r6xJgYFiDQ3vOe9xQAhTExQmtti/EIO2aRSpMWy1qL5lj6URzNI7IGxjY/cx2ApkpfOgkTZ8t6DUYbYwAds2lHHnlkAQTmTaj0IWX3xS9+sQiKSApAmEW/rjviiCOK8Bj74IMPbgtCzEEhOLBmvpSAVJQ9AHyAJwIHhKCppu8Pf/jDJYWl7ze96U0lutPa0EEUjFKhsKTKACICSmERPPeLGFEgonOAISUDHNgLaxWNAiTMr7kn9sx60cLnAAfFAmzaywzDA01f/epXC/0ADSF60ThCbi6p/M0/94lSB1iawLW5PrzqfkpdozgoL4rEuhkVPKBomyFIcNhKo+MuGi7FqNcMT8Q6/V1x/fBEXDs8EVl9xshKlRy2w50g53MXDsUR84ZKGmVsYjKCojHtPV0RD12rJ96+XX8x2gDGEfMG43fXjBWg4lpgRb9SUQdvP1AiNVJRjC5AdcgOA3HDyESpyzFGa3viej2lTgcIO/C0SYCzz1Z98ZF7zC2X/uDykXinOpabJ8FRc37AAiCw3zZ98eMrRuOA0wbj+pGJeMr6PfGuHfrjfmtM1rt869LheMvpg3HBbRPx+HWligbiysGJjv2u0dtVCp2tuxPIEZ15wx3RmaQvWmyzcnc8a6OeuG54Ij534cgC6129J+J1W/bFbhv2xiFnDsVvrx4tdL+zQnCSngq037JNf7xg076OAAdo+dT5Q/HpC0bi5pGJuFNDTO7ddqt0x1u36Y8XbTbZRxYqr9kbsV5/dwFEaFp4NSI2ndsVb9iqry3IwX/Sq+SptQEv5IvOYLjoXfqMjDV1Ixnj7DB6QD++ZtABJKA+jRywwZh+/etfL2lsjgc5a9fUNX7zm98sAKd1PPLDACtbUA+oXyl0sm3O9KaoaepW8irK74BEgpzsn65PnZFyTU/4rFmDQ4dbu1rGZh1jkanu7tI/g2+9vnedvmUj2BKfoRNQh550I+e2taELnUJPAAx0N93Y1Gs5T/qJXgRK7IdouWg9Xd88sGNcTpkxmxEZY+nXtbmfCdje+ta3Fv2r7KG1uYZDpjzE3PRLf7abIx35+te/vu0eL4kPlymAAz1iWpvCiBx00EElwiJ6ohbHpmAuwIbxhkYBnqlOUDVBE0YRVcAkjCVDg6GAH+iTRwKxMkaUACZlEF1vHgxzfg4dY3DoGuOYVzuAw4AaA5pXa6SWBdMDGRQIRWJeWRNDccyk8TgohETQjDcFwrgqSMb0CXqakQJFYyIhGoDTzsjqm1eGiTUeCGWWoADAsQYML3KU7aijjioARxMtawdwgADz1hePgsIDlihI0RYATbMWygn4MReCZ59yTPsA/PCQgCxehwiJ/gnws5/97DJnNAZiKTGAA89QihSv6+2LedqXf//732Uc/CeyBEi7Dz8AytJSlDdFa89bG3CDR8yF0qWMkwbu9z2ALSr49Kc/vSNQ+uIdAAdYYLB48W/brr9EdI48eyj+e/N4iZyImPDg/3TdaBw+bzD+feN4MW4v37wvnr9xX/z9hsmIxyk3TV4vlSQS853Lhkua6aaRidhj495yXPnSwfFyfBkAetPW/XdJRSXAecYGk+DovWcNxW+vGYu1+6L094rN+4shNsbXLh0pAEeEJgHOf25UXDsY371sNDYQYdi0L16yWV+ccfNk0e0/bhgrRvygbftLBOLgM4bi7zeMxdYrd8Xbtu2PvTbvL0BDcbOxpb70LTLy/rOHpux3i5W6SrSrmUbLfTP+e88eKtExdEOHp67fU0DWSdePxmPW6Ym9Nu+L7102UuqKgLb7rN49CRTX7S2Rq79eD3BMFlU/c8PeeOw6PQUIfvCcoTj+8tGY2x0ligTodYrg/O6a0XjFv26LC2+fiF1W7S6RKQD2q5eMxCfPHy5rByA/e++5MTg+GUVTqKxt0N8Ve27cW064/fCKkfjcBcMxMhHxhHV74tj7zC0RsmbDz/iYs8aZxP9kjANDBzKOHEAAAgjKiAB5ogMV15NVfXAk6B36i7PlM3qZc0OP0UEcInLF8JMxct3aRB5ETel+fdELdA6DTnbpBYBDlEBaXdQmAY6+zAswI7N023e+851yvag6w+174EFKnw3RD90tNUc3izprTYADCNJn9CkdT++wBfoBBERX9POOd7yj2B8Ah9Nl/nRDRqcBL7oSTfOAiD6BBHNE+7e85S1FlxmPM5ZRHQAtgSZnzl6Yg+vdK4rCZvqcrmdDstTDPPXXBDiuoyvtg/HYKxE4+lAUTJTaXuyzzz6FHubxsY99rPydwQR7RB/iI6BHX2hBp9tn/GOP6Nn/RVtmAA7DxKMmcIgH0RIqXgGkihExbyJVmwVZSjv4AUzatSbAwcAKnEV/8kQRRjGejdGfzwkqxpXSIcROfQEJ09XgtAM4mFBIWPRDGNLJK8IP/VIWjB6mypqYTtGB5tpcL+yLifUDpIimuFeqLQEO48ogE6Js0wGc7FsxMlqjFWAAhKC/PQJwCAOhp0RmA3D0+ZGPfKQAEfsB7YsQ2V9KLqNrTfDzmc98pii6TF0ZO2uSsgbGHlIw9gi/ADdABMCVESMAlhKwpwSScrAv1kEJAUPmRQkAJ5liA1IpTYpJ1Am/Nddt/caxl2iDj57whCeU/QZqNes2Z0rO9xRGpxqtBDhn3zoe91itOw7dfiCevkFPMaIfPncoPnTOcFw1PBFPXW8yLfS3G8ZKZOWWsYhXbt5XojDSLCIKn79opBjgi26fiIetpVh4IM661fVDcevYRLxwk744YNv+2HxuVwyPT0YM+ufctdYmAY5U0nQ1OF+6eHgBgCPldtAZg3HWLePxvI174707DRRAYX7SPwedMZkqAUScyAI6pM9WmhOx39b9JVLz1+tHy5x/dtVobL5SVwFD6/Z1T9nv288YipGJiXjNFn1x5M4LAtLTbhqLI84aim9cOhKAkBNNrh25o/YoaTFVDc6omqM7wja96pS6JqNT371sJPb57yQoeummvfGF+67UFuD47ugLHK0finX7u8r4B2/XX6I/p940HofNGyxAacdVukvE7j5rzJkPcESRAMX37TRQxlUQ/vr/3l6iZPjmPTsOlBReu4ZPO9XgAOFf+MIX5qeiyQLPnG5kcDkcZI38cgI4e8AS0CRN5XognrFWZsAA0h/0aMpDc07Gk56muxJMACzGEzEwHh1KxzOcamQS4DDU5iaFTq7MT8SeA0lfiJ6IrtMLDLM+Mt1C/ox99NFHlwhQAhy2h8x/6EMfKuBFlEq9JV0DMIjIA3+AE71LdyTAIdecLul/8yHvzcedcNLoZ9EeAIIuYRMAGONZM5DIuXc/uaCT/S9FZv6OegNXgIj5sCfsVep5uoZd0H8T4LhHTabrXENfib4Zh66iB6eqwaErAcYEd+9///sLfTKa5Hk7Gnq9+tWv/l/gm6XzmHjzFJVNsKk2JMEGgy1XC8H7DgF9xwuWrmB8GQvN5mA+ngEk2tqaAEfKQ8QAIzeLkgkL9NmsweGFZ/Euj2RhAY7UVgIR4IL3kWNTMhAyoZyuJqa5LgIslAsMUAi8qDzGTVAWBeA0+5bLpqwe+MAHFmFB90UFONYBXMgzi5ABsYAHT49SMSbaExzghwLL+htAiOdFWYoAiTShbdbKJIiwbxQhgIO27re38tfAGsVHoQIz9hX93APE2JOMEqZiyiJvfCg8zDtrRr6EntUAoL1+zBOQAtIWptC8CXAAm3du3x/3vyNN84VGdEc04Xmb9MWpN43Fly4eKRGVd24/EHtv2Rfdd5ze++mVjnsPFRAEqBy6w0Cp7wCIRAz6uiK2XaW7ePzSOVmn0wQyiwpwjrlgKN586iQAY4jnzplMpWjDEzG/KHnfrfriqF0G4tgLR+LA0wdLJOT/NuyJ9+w0UIz9QacPxlm3jsfjpKd2GCh1QjPp96Wb9cYX7rOgAyQ19KFzh+LD5w6XVN5qvVHqZvbcuC+etWHP/LTWdEXGp9w4Fp+9cDhOvO7OGhxRlKzbecmmvfHFDgDnKev1xMFnDMYPrhgtNBGdyscGwU1qgvTluTkia+pumkfN99nqzjqlv10/Wo7o/+W6sRIJcoJNCm22AAc/8/4ZVFFu9YT5PC9GjiNCfugEQESKBYDgMNCtwD3DTVcDSq7jGNC97Q6DGI9xZ8g5DtLoOR4dR86POeaYohPoIv0kwAEyGOdMRYkA0yXS68AU4CPKTG/RmfQlp8+8teb1zQf9WY+ftDGZJSDfqWfYG+sUaUmAYz7GpNNaG5tFx3Hw9JNAxuc5nj71R+9mQwP3uNc81D4CNe9+97uLfuGEAj3tdE2zBif3Mg+piGJ//vOfL7QWjUGXTgCHDgQalV5k3VYziu2zrN3hIDog9L9oS30EJ4lg4zA3NAxh28BWYcBYfhg1qD6fC8OjF2JrPpMm+20CHELGmGHCbDwPRW2tz9jJ70VFFgXgQN7qSrRmXY7/GUzKQ6RIuJRBn+65KdYtPUMZ8BYINmNu7ejVBDgYn7A1H7yXERyRMYibkGVr7ZsnQ1kl0GwCHExM0WQNjj4yRcXL8MRMe9muicbwgIAPCsscKE2RF/8DI/4GfqxRYbiUIsGnUISPRVtElFprcHK8BDjADCE2JkFW/KxP3gu6Z3oKYDInYfWpGpDM4+IVaq53H4VKUQGq6mv02/TcZiPsTYCz2x0A5753AJzmd/devbukRE67ebzUyji23Xqq6S9OPZ05GL+6ehLgqKURyTnmguHyc/nQxGSdTnfERv1d8eot+krK6exbx+afllpUgPORO56NMxUNVu2JePPW/WV+v7xqZH6a6p6rdcfB2w3E1cPjsd+pgwUESE8x3p84f7gY9KnaynOirOmoXRaM4IxPTJRU2LvvOPYOSHi0KACmsBp4kAabCuD86drRAlCAG3UwzRqcnNdUAOfRa88p6/rTdc3KmwVXtN3K3QXoPmitOyM4rc/SUWyNHh7OuCgAh5wDGZoopuhANoaM/qXLsmZHSoIsSlORR3IvssFhILtTpaf02xwPGFGS0ByP0yGdzkaIFuk7AU7rs2uax74T4NB/IsQcGp+ZbxZCtzsmTncASXTSlLy18srFuZYeSoBjPkoazLO1ZdpLZIsNMg+RLo5ejoemABsdkk09IKcVIEED/XP42a7pHuDX6UF/mcpyMGQmAMf16DGTU1XA4/+qDmepBzj5HJxMGTVTRZ2YixAxWIrXbCChOPDAAws6b21TARzABmMJuTXrYzARBMroLSrAOeSQQ+YXJ7cCHP3LxUrLzQTg8GQYdsafkeY5KXIT9UgwqFYJ0+q7NSoEJAhLA4YiF5gwH8jX2jdw4zk56JJ950MBhaJbT0pZQ56wEgoFJDoV0TZPXNk7azdvHoHIh9SdcDWwY38pOIoVWKMQREuAPN/lqSr9WIN0lLkkwDGXZmGzSB8e89wlCkdY1jp5R1kjQ6kDju0eVthML1FM+qZshZ7RW04auFmUJ1jPBuCoGTntpvESAWgHcH5+pWLhwTjp+jsBjqiIdNQ/bxwrD+xz5Fu9j5TRA9acfObNmr1diw3gOBnEiAMQUjBSVO2aGp6BOV3lYYKZppKGefqGvQXYfPnikfnpqVdv0V9OHM2k36mOq49OTJTTYb+7eiy+fdlwqamRVhLZUsv0qXvN7QhwnMCSXnLqS3OE/IBt+uJx6/aW02dZtzMVwHn8Oj0lWvXrq0djw/6ueO2WffGGrRZ8ujEQ6mSZU1qdHha4uAAOTx3IANhbAQ4vXWSG09AsSuYsZJqKbuFM0r15IKFTegrdjMcOMNqtAIdx149TSAsLcDjOIjj0Q4IeEW+tE8BRZyMtZo30A13b2vL0mQjLdAAH3US4RK/pbhEeQIWeoEea47UCHP0rJqazEuDQYT77XwIc+2BMjYPX6anI1tT65PspkeIifLnUA5x8Ds5s15jMIvICQTOos43gNB/c16yPER0R/gMImgCHYKupUZHf7jk47WpwnEaSWiO8CvkY3ny6MZCG4RlaqQ+eSaeTVMCFcG8ae/MFQjK6kvQD/j7wgQ+USA5hUJAmNKnJ+0rXSOnIWzPuAEC7vkVu5NObUTR9WyNgiInlgFNRYH7gC3ixH4oEO72yQeRKyNl8CKp9y0JvKSh7y/OzNp9TACJF6EfhZk2O+9AMENJPHn8VGWoCHOAl01T2k7Kh2IA0ET0eJ4BFySg4tAc+l2qaqhlPaBk9zdXceS+LAm6M1wQ49119MtWQr0lw+kkB642jUepy1K386qrRUkvCKL9+q/5SmOv0leZEltNQjkA/Yu055aTTY9edTFuMTUwUoPOvGydP5vzkytH5Ty2+9+pz2gKcKwbVhQwVw94OULWrwTEHhcfqhp68Xk8cseOdJ6Pa0VdkpZmmkp4BUs67bWJ+euoha/WUtc2m3057WQpvJ6LU3kjpOcUlffegNefEu3fsLzU1UmGKtZvPwTn9jiLpr10y+WRikSVpJMfzPQn6tf+5vZyEmwrgPHODyZTTcRePhFNRaqje36ZeKOc+1VHz2QAcuk1UgCPR+hwcEVR6i6NAFl760pfOf5YWZ/AHP/hBSTGTP6kNzoBUT6ap6DeyRVcBCFOlp6wrj5Kbk4grw5+yRxcbT/G/foENUdzZRHAYY3pWBEIfIsEZIaEr6DROW0aD1BVZH1AEjNAvU0Uk8hRV1iW1i+Cgz6GHHlroRK/qTwpbA2ByPLqDTpU1yJbvk2J30BP45AzKWmh0z2GHHda2vmm2ERy6UZ2N4uPmc3DICF2cYxqfI313t2Ue4BC0zFfyvhFWqFH4k9fAWModYvzpanBaU1RNwILZFIYBIvksE383AY5xgQxMyuBiUgLIkJtXO4CDcc3VdYQ+C1oZUhEokRZryFNQ7V7tQPCFWHk6QEYerwZO2uW00xsgeCIewIYQI4EVXtbUojDGwFW7vglhu5xuM40lUsGoUwIUCA/DXoliiCxRGJ2aSIvoB6BhDe5TPEj5yJUr5CPQeQRcaogitR9AJgVHMVB2gB6Qlg/Za9bgoDxRYoYAACAASURBVBGaZZoq+/M701O8RtfwwkSP0ApIo+jss1oENVrmZX7ALW+Q4sWDWQcAVHVa82yeg9MEOFImgInUjVNUh8+bPGGkluXInSfrbdTfiNIoJHa82Wcv2GTyFJXr/3b9WAEIb9++Pw7cpj8+df5w/OCKkXLNbhv0lkiOmpwTrx+LbVb2dOKB2Gql7rYAB/gAcPSrCNgpLs+M0bZcqTt+etWCp6h+d/VoOcotDSMy5DSWY8yOf+czbDxEz/Ne8rUPzTRV1uvk6SmAr6e7K6br9/MXDcd5t43H7htJuy34rjqFyx89dzi6uiZir836Sp3Tly+eBISAiXl+/J5zS0QJkEJ3qSKvanjk2nPizFvGyzNw3nnmUDlB5jTTW7cdiH/cMFpOfP3nRk8wiikBzn5bTx6Nf+E/b4tbxyK2Xrm7HD9X0G29QOe3LxuJ9fu74vP3aV+onK97mA3AEQWmfzhfohoipww5gw+4iJICBDxxJQAAAT4H6p1qYgjz2Vt+02GZphL5oTt8Nl16Ct8wppxNMk2XcPboSYZbWobOYeTJstQ33TQbgMMpyjoe86KvpYdE/OnzfNRGAhy1e5wWzzdj1K2bbqKDXKNmSH8i4SL90wGc1ggNvUJvZgqbLmodj65rnqKSAnc9nYUGbJPoP0cWKKLL7ZG9ozvtq3KEhQE47rM2e+80LLtlDSJzakbpQs2YAK6aSMDXHOlP+p/d+V+0ZR7gqOsgOIwgAOO3zbVxjBKjolYDs7Yz9lOlqAiz00jQez5rAbPpO4uYmwAHE2IqRg2zYfasoyE07QAORcC45jFjAEZkRf+5BoBFCBQjtQMVQBJjmq+3QAfouvVagkkIGWRRDoJIYSRowqTGxXyY0HgYciZ9EzbztB5KgedHsLJva7Evcs/2Az2mKrClVCjYrE/Sl4cSEmB9N78jKNJTjme7TnQn62UASz/WRQnmszCaERz3A1QJmlLwAD+RqlwDZSFNhW7GQWf0yyJ3fZuH46hAFoDmM3xnP5I/s3/K3Z4wEI7W8nCBNqk79G/3IET3NgGOkzyOI3vo2/hEhLSIwlwG9vAdBuJR6/TEhbeNl+PSCpDVgbh2lZ6IobEohbrqQp603uRzcEQ+RGucrOrv7oqVXTd+x3UTUQyr624anWgLcMzvY+cNFUB0/YixIlaaM/kwwf236YszbpkEA81j4l7bkCDs8sGJAoxW6+kq6zK2ouetAIdt+0vRtHbOLWPxnrKmO59Bs9ncyXdfeSdW8Xxn0O+mc7vL6SjHvVubhxwefPpg/PWGsUIzgOLW0UlaeP/WPlv3xf5b98fpt4yXY/iOudsPD0Vcr68rnrtJb+yy6pzY99TbywMO1fv4zpocwRcV0qaK4Jib4+rvmue4+0h5Bk7ZP4XYXRG3jUbcPj4Ru67fG998wOIDOPgQ/wIr5BT/Mo6iB8AFGaC3RGTzIYD4nFNBzoAiRp8jkxFLelFkNp8DZe3SvA6VACWdGhlyL53ld+osOpa+MZ65GQ84yGPsHNGZ1OCQP9Eo6+Hg6Rdoyf7JLXo0+zIufQF40S10TD6d3v9SZ2ggWj4dwOEQq7UElvIYeZ76tVbRKrqoOZ7v87k1aY9E0zjV6ZA5uSl1l6+GocfsJXr5bS9mC3CsC51EozR0B3TSqbY/Tk+xMfgiHwRIR9oXP6JPHMT/RVsqAY6jaoozEcizCYQlOzUMKWWBsPliQ/fZbMbQkTQ1KJ2MKaMFeNgQRo/wZpExwRJJEf50nc31nZQOL17ERPiW4QUGXC9KgemFX13jc+txnRoUaRebDQXnUWKMnQ8UpDDch7HdgxFEpghLp6JU3goQks+I6UQrlfeZAjNOvi9J9ChPhCmuMx5vyHgz7ZtHkU9czqdtAm0UQ77OQd8EwbqmS9MQSvSC+tGD0PKqFBy3fgdkKubLsLV9En3jTYqAUTj5JE2RHKCJZyG6k8dSFTKKMuXDtvQpiqXPBMb6ca++8QPP0mcUn+utT2oPvzYBTqf9yIgdz1hajyfafA5OpxReE+AAMmv1dsU/bxyPywbHi+F72NqeYNtXntOiZkWq6fxbJ+Kblw2XmhrHsR1dFlXwHBQndV60aV/ca/Xu6OvuKg+lO/qCoVIYq95Ec93T1+8px44V9p5681gceuZQ/PCK0fLsF8fL80TOBbeNlxSVeQIyxnn+Jr3l+S0n3zBWHsYnIiNd84GdJ+ttbh2dKEe8Pan4ZE9aHp58EB6gsMtqc+K5G/eWCMjKEIRj9eMTBbC97YzB+dc+bp2eeMf2/fHwxss7p+p3h1W74zkb9sWLNustoKG1XTU0Ht+7fDSOu3g4zrx5vDxcEPjaedU55cnPL960L1brdXx+Iv5wzVgBkSdeP1qeGAxsvXmb/thjo9741mUj5RTVvJvHCwhdf6Ardlx1TnlonwgPcHXMvecWICq9qDja/cDN3lv1h9diiDR5arL9c50TZ+i6xUrd8eC15pRnBz36DjDbrg9r8zRj6bXfXDO5Z2ivHqhdI7Miw3QZncYQ0qOZqieTdC4dwhnJd96RBdFuThJ5aEbN6YJ0JIzJ4NLPIuzTnSakW82HIyBCoC9yqQ8RAuNxnhh9Bpw+FXFN4GPemvtEsBloDoaUCkdC/2RPZIpe14fvyaaIETukbyBKX5mSEXkVRXIvPW4ddI05cXToj2aExnyAkOZ7vTimDnTQW62NHbAu9+jfeJzOPNGLBsazBodv8gXU5qc/e0cP0mv0pv1wUEWUmfNmnTIT9lMqPo9y+59OkiGhqzliokr6FVVPJ1afbKLvZEnwjbmxG+hIRyYQMrc8JLRC1+DkkxptnsjLVKdNGBhoOs/2I6b7spCp1WtuZSAbhHFsjGsT5eZ1+sUEeUQ9C8d877OsEck5ZuQlIzz5vfkYJ5mYsmgaeWuAbvM5PsZxrzlhhqkUQHoxzaeJtlNa1pZehmuty3yaT600VvM9WTPtOz2KDD3nerLv5lpmenoIvfK5N2hFkPKBUq3fZeQr121dyRf5HKOMjKFxRnY67VtGn1ofEkkRmpO9zxNa+cwltHO9/ym15iPN2+2Hsc3bfeZrP8wN/c2vEwhsAhxpkn237o9tV+4u0ZksNhUBAW6yATmiD7eMTZRaknw6MbsuwiKiky+9FPmQ7gKC8gm4rlu5cR2jLpLBmIu0eCqwfjRj3Tw6GXlRmOxTkaDVeyafpXOdp/FOTEZp1lIYdEczrsiQCIfvNV3qf5U5okl3BSHmCHTktU43rSHS0vJ+q6n6nVxT+/dhSbdZn3HMW6TLlRkxa943NDYRN6DZHa9s0KX1oas+rEsfzTUBO9bqmnX6ugtou3F0knZ5PwCVNO20f4qLzUXEbao+vAfMU6/tqzVIB071LjD8nTqCDGUkJ4//+h6PN3VIPkIBD7fKDl2Q+iT1tL7apd07ga5WnZXjkaE0msYxJzLoe2NkRCTXRIZ9B3CkTvFdRppTZ+Q6EsA1+yq1WQ3709R1+mxGePWbYwKBTdoYt5lub127dZlnczzjZjqdHtGfuTV1a7vr2RVzSz1vzuyta/WRD5JNgJRvDUC/3KcEd02b6LtWvkgdaT1NHdmuVKTdfi+Oz5bKCM7iWFjto1JgeaXAVKeoltc113VVClQKVArMlgIV4MyWYvX6SoG7mQIV4NzNG1CHrxSoFFgmKFABzjKxTXWSlQJ3UuDrlwyXY9+n3zwez924pzzobufVnKeqrVKgUqBSoFIgKVABTuWFSoFljAIKZ9W/OIWTJ3MUB9dWKVApUClQKXAnBSrAqdxQKVApUClQKVApUCmw3FGgApzlbkvrgioFKgUqBSoFKgUqBSrAqTxQKVApUClQKVApUCmw3FGgApzlbkvrgioFKgUqBSoFKgUqBSrAqTxQKVApUClQKVApUCmw3FGgApzlbkvrgioFKgUqBSoFKgUqBZYLgHPWWWfFcccdV16F4A2m3puRj+auW1wpsKJSwMs7vSfH49e9Ud17dWbTvNvNCxe9tM9LEfWx/fbbz6aLZe5a71fyUkPvJrNW71jzXrvaKgUqBZY9CiwXAMdLHb2YEcDxokgvXswXZv4vtsQLHL0U0u98j9Zaa61VXqbJqHj5XPPlYl4Qmtd7R4n3gZivN+p6W6+XqyVA82I4Bsa7VbxQzlu79d3avFzOW8W9M8VLL9HBCx+98Mw7jV772teWF8BpXkLnpW3eFdJs3ifiBXNe3GYs78uabfNSNy/D078XmHozNsDZaiTslXW51kv0rM+a0cpL6rwQrvVdNp3m4oVyeMALTr1/xrtWrGObbbYpb0/3cs8VsdlnAAW/eDu5NzvPpjH2Xj7497//vfCOPrx5eUk3POElj17U56WEu+66a2y44Ybzh/VSWS/Y9eJa76rzkj8vcZ1N84JZMuhFhOTDm+j1c84554S3UHtjvZfqPu95zysvzD3xxBMXuHY247W7tgmm8CvZbgWh5uHFht5XhPYvfelLF3XYen+lwApDgbsV4HhDq7ewMu5vf/vb57+sa7bUp4A/97nPFYBD0b3oRS/6nwEcitYbdSldgCFfuJYvF2OovbHWG18pVddSzF6u1nxhWr5cExCi1L3J2puuf/zjHxdlb20M9ite8Yr5byFv0skb0b39VZ/ADEX5gQ98oHii2sEHH1zAhvbud787gKzWlnMALLz59dnPfnZ5e3e+jG6qfaGsgax802/SglL2hvZ8c7o+rOX73/9+MTBAUPMFo8ZiUChyBma6MdHfm70Bu9YX0OnLG3YZjqneSD9bfltWrv/Sl74UP//5zwsIAE68SX427e4COMDE17/+9fCWZW9j3nPPPQvgzeZt9fjnT3/6U4lOAdD5tuiZru/yyy8v4I9TgO+91fqVr3xlATjeKk8+RHAAHECfHLZeO9OxOl3XBFOcG2+qbt0jwP1DH/pQ6eL+979/7Lfffos67AL3X3zxxYWeHDRAdrfddmurYxb7wLXDSoElTIG7FeC8+tWvLsaOgjnmmGNm/FbZVprcXQCHIv7Od74TV1xxRfECRQu8gt7bYikLgIOSBjh4oK71qnvGmNIUZfHaepGLk046qYAfESB9+Y5Rcr9X1ksX+Pyggw4qEZZmo6w/9alPlTE32WSTQFcphSOOOCLOOOOMBQDOu971rvmf77333iVqop1yyinxxz/+MS644IIC1PTx8pe/fEbKzn2//vWvC7AE0ubNm1fW2Q7gMEwUKkMFSIk4oc8JJ5xQaOaNw6INDBfF367hm+OPP76ARVEb1wG3ImCatKXvrOHJT35yAZgrWltWAY59A3A4DQDOHnvsUfYxm4gf/vnzn/+80ACHnAEsnAfyKv0mUtQO4OAdstl67aLyU3MsERzAYiqAc7/73S/e/OY3L+qwC9wvystBJI/ozLlq1TGLfdDaYaXA/4ACdyvAEY247bbbyjKlmPJ17LNd990BcERjPv7xjxdDLnxMOQpxixSI3ogmDA4Olu8YfdcJNQMjgApv8V73uldZs+sZdd6alJToDpDAWwM+PvaxjxWPUp+8PAa7mT4CLoAnYIiRB4wY/CaQaUZwOn0uTXTllVeWORgPyAE+nva0p7VNizX3STrB9QMDAwWsqWPwWTuA8/nPf76AGeNRprznuXPnFlDyla98paSaeOyiOAm+WnmiCZJEuhhBHm6mAkWQ0B+t9T1nzor3rqYKcDprEnKJP+gf8sfJwCftAI7IKflsvXa2eqr1+qUF4HCC6F+OGrkjkxntXdQ11vsrBe5OCiwxgENopCwYK4qElyT18qxnPat4+n4Y04mJibJ+RkokR2rFNQw/IyjFIqJAubjWdTwZqQcKSZsK4AALQtFqQ/zNCKsH0YdaDwZZk+owJ+kRAIEBNbboAOWnLgaAsQ6N98jL5Am6541vfGOJdFCW7RrQwGNUc/OgBz0onv/85xcwZM3ZGPyPfOQjBVxI2wBNfhSK/uIXvyjz33nnneMlL3lJidRkU2CNVmgkeqN/65otwNEf+vCgv/3tbxeAIsKizy222GJKPnWftfhR1/CDH/ygI8D58Ic/XPZM23fffQtt3QfAWb+aGvN/wxveMD8i0zp4EyTZR8Wg09Xa2EspNP0Ly+NLe2v/8B3+zP11DZpbl++ARxEuYBV/8nA79QdcAlsArBSKppZCuoihxLv2WgQQjaUE9Sdqhd7ZpIhOPvnkwrsieO7B8/ZCjZQUSspAu83pBHAyunjeeeeVKAleI2/SkSKHWavVmqICVvEgIOoe9EZ7UZZmUb8Ii0gc+cn+AXL92+vpCpUXNYKDXiKlF154YYkQm9umm25aDiA0a4g4FGQYDZs1OK0pKvNudy2a02F0gTSptbY244oO7bLLLgt8tygAxz6oYUNjkReyLyUrEor36Lfk5azjofdEmc1V1EZtls+kivEy0MchwAvu1Q/Hoba7nwIc6qOPPrroj0MPPXSxTYjOZfvYJrZmtnV6izIRNpO+WxJRyZzXEgE4FIuaEEo56yIYMN71XnvtVYpKf/KTn8yvvWgSKWtoKH8hYTUazdoKAEI/UkGiGZRXJ4BDEX/1q18txqxZH8ObZ0BFJtRnUHAiIKIO/l5ttdXmG5Q03K43HuPEyH3xi18soALDURoAS7vi31zbkUceWYwcwwBAGbddITSFi9korOwXiBJCZnCs94ADDphvJNAHKBAhEuaWcmKg0HthAI75MqTve9/7Sp9o9ba3vW1WIevpAM5RRx1VlLMmSkWRZpvqu6bhFw0zPwr5ZS97WTHMU0VpAAk8h1coc/sAMGfdkb3AUwydmpWMENlfAISh9DcaJ8Ccqj9GIo0mUM7gf+973ytAibHXF6XFqJiDMaQrKRlGR6RPGoZhxf/NOiVrBqbVSGVKbqYAB82cruKA6Nf4Ws6B547PgZAmwCFz5og3Uh7NAziUWgEeNAaX3JI9Mpf9k1sGGDBXLwOgdWoLC3DQtBk9bOoeczU2+ubYIp+MBmNOHtGzXQQHwGl3LWCBB4yJLll/11wXMPqc5zwn7nvf+y42gEPmOT3ojMbJywawTvxGT1mrlnU89Jrv6F/3Sb0BYL5vbfSdPZWibtfoJA6AfaZHmzK8KEZvUe9lc4499tiyH7vvvntxCGfTgFSHM/QzHZ+mrsSvZJt8oIOaw8XZ8DHbIZKvLvEtb3nLYuuek0fXs9n6na7ucXENLOXLhgJUshlTNbaPc6m2loM0m7ZEAA6wQPhsDA9ARIHiIJQ8PsJOwN761rcWRa8hMnBBkTI26iucxKFweT8Mi8iGSIgoiP8POeSQAio6ARx1KQyLRtgZEIzrZIgNNZaaFmFZDArgEAyfY1TpGYaAEqNUGB4GmZeUfVvHVIAlNwNIEInS3vSmNxVPsl3xrsiH8Rhh6HafffYpkR7jAQVoSnApMArL+oAinqTNz1MfxllYgONe6bc0rs301kyYazqAI7Igumfv7Qn6WQta23eGVWsFPzm26zKVhQ9e/OIXF491qoamInkUM56ivAAZQJoHziNmAJ3AE5FIgANoaD6TGmSoRWjQplN/+qQo8QllZ1/sk7UB2/YdCMVf9lM/Ip2Mj/0DbP0PiOAvkSDXM2QUAz4AHKzBT0aJWtffLoIjgiVSicfxIB7LKGdGqJKfmwBH3wyidCI6oY95AIn2UFRLM2frp+wBCcATWDdv/bveXhmjWXjenPvCAhzGFo1FKMzRfkkvGRdPkhG0BGTQEw9+5jOfmRHAaXctvQNoMxL22HhADxl2eAKfKZC2zuYpylzrwkZw8hQZo2dcawHSzCejhHQmZ9KeJcABYgEXkUrRaIAMz9lnepUTgG72Mk9+ZhSolbfoMrTTH8OYkfCZ6IcleQ15FSGmW6x/KgeA0wKkiZIytBwc9kE9KF6RIp9Or9Anah3JqciKfW6lmbngf1FFgFLEgtxzBoCx1sb+0Rt0jsYWiCqSK3WJQHO7+8gcR7sJptkzQEJUs/U7OoTMvP/97y99OugzkwMl0+2fyEw2uokdam1pm9hf/Kh1uo/Db730Igd+Nm2JABwImKBRyDwASpEw2WgM4IewTVWDA8RgApvmh3eOiTBv1oeIXDBw7QAOpe0UEY+ZUsPsgII5YTRHQSleBgVjOyUB4FBWPBcggvAb02kvnq/mBBKjIEJlXN8DcRTGVEfTbSRQpREIoKqZnspNYyAYY8JH2QBDDCV6Ao3WRWgZYp8DN9ZDCOTORQ2ylmlRAA7UzNCgx+IGOIy9FBhP0t6ab6ao7El6/Z0ADsUgMgcEiCCgRTsPOWlKcTsyzSDbI9czynjK+vCraJxxGV57CVxnITQjQeGksmNgjN+pP0YWiMBrvFsgBP8keBMREPVghBh8DgEFiN95KQylvxP8kxeeuUbJMaBoJ9opNdc8Qt0U/nYAB7/qNyOh+iWb5qtfQB4NgIAmwKGoOAmKYN2T9JHmwsvusV7OAxDHc2YoRYKsEejQP4Vqvubd6Wh3E+BQuPgj12999gmfUN7NU1RAiL00DxEZNHa/NZEpP2nAga9FBTiiOow8/mB46Dl1LGTYd7xhRgXIateaACfrgFqBgv0yfy2LjLN+CI/gDWt0v73I9JpiYXxuDs2TWAwZPZFpQvfhzdnU4GSkjAxI377qVa+ajc1ZotfOBuCIoHJsyRQ5FblEW7o3ayfbAdPmAugWaXa2QoSltRnj05/+dAEY+JWs0Mtkorm37gOWDjvssNIXm5Nj+xx4cg8wQm8lT7jPfggWCBCwS00eot/Mi85UatCMnBo/SyfIYzopC7NB6GWNHPF3vOMdpQs2hK1mk9j6bPS24IQUN1rgX+DGfPzPrpJjdg4YtAY0Ro+PfvSjs5reEgE4DDGlTQAZFAIOjYo6NBHidEXGDCGPE0GyBsfG5vNbLLYTwEkiAUqMKFSdgAKjAQQYBvEpIQAiAU6CnmQU0QzGzLjvec97CtpdFIDD42EAmkq7HcChpCBWRhwNKFNGR4qD8UdXgsDYWB8mYTyzDmhRAA6hlJu35sUNcNDf/oicMHgEVOoNcLTPlJRxFxfAQR+AigGg8HnVzToQ+874AY/ADUNuXglwGGLGMmt8puuPx8GYZ9E35cHoJ8ChZCiTrKMydqZjARw1Gxo68C4pp6zBQRc8TaEA4lM9iK5TDQ6gTbasMWtksuAW2AFW/DQBDp73WYI8HjwwQy4oZN/ZR5/ZQ8bCZynvGTkFJPEvQJDrbNVYTYAznTZLgIMWCWLcQ9lnXRA5zyJhY2eh/qICHFEs3j7FC9zkPnM6gBcyDkx0ql9rApzp1tkEOP6mB/GhWrGswcETeAOPNIuFE+CgiYgafdfUw7MtMsYzQBwZBt4zFUZHoYc5oDN9T4fhQ+PhbbQSNTFmfs+YafhItI3eRTv3klt6kq573eteV+SANw/EclpFfptRGE5DM4IjioZOIr4aW8AW4QHyaA/zGVwi9AC865spqhwzo7nG5LjbA8AQAKFz6Qf2JB9ZkKklNNEvnZAAp3W/8adIrmtkPKxVa6anROvy87zf99YPqJBNDnG2JrjBE2yEfQGSNN+zZ5wlNg6d0cS+2hs2MWUJwOLcW7M9ZJea9YJkzFwAOjZZgwH0JxoIuGWjb+0HeREcyHQVGQLCEtDQI3hHM2dOEpvWfGTEdHKzRACOiRFyKaksXMNYWcCLwaDQqQAOIiBwaw1Oc0FTARybro/0gjsRgqGB3l2bAIfngyET4DTBTDuAI7wpzy7l0ak1IzgUjHvanRrjFYnIoCHviFIg+AQ601T+pjiNx6BQcFJq+kXjbIsCcPJZORSTuVNqGBEIaDaKgsFurmW6FJX7KRU/BC9rYYxFGVDajBMhavdguWYEh7DJ4QpfdmqAFLBCkClOAKfpVfO2KRYKzL4zvryRBDj5WR41n64/NRk8Q6AmQYixE+C0AhN8B+BQDglwgAtzygcyZg1Oc40LA3CyRobX3qzBafbbDuC0PuivCX7yOTseC4Af7Wf2kf3SA75D0+meXdMEOAAp+Wyms6QP8CLDnX3x9vQNQE3VmtGjRQU4eETEhLHGh2TAPjHw/geW0aGdI2OOTYBDxl3fyscMfqYjMoJDBoFoNCBDzRqcXHs7gEOm6B26o9lmC3BEqRhU/E1Xoj1wQz+l3ALRHCTGnv6k/xlnOpVscFzJGUfD92gGfJFPoMYYZB9NrFNRNIOYAMaape8Z7GYUBghIgGNuGlvgUR34k0yZN8MKeAJqnAgyLmXMXkjp0KlZw0MnATFS4YCMui3GXVQB0Ge8lUoAAUBk6sKM0tgv13ncRyeAo//DDz+8GHfrymP6mZ5CS7V/WeuW+2e+UkvGEO1oFrNzVkSYgDC8at9FumUymukpGQ7AiC52YIXdRpvXv/71pQAZ/TPdbjyONntj/VO1dLDwh7rRVrskwoNf7Ak5Qv98kGWWdLBDaEYG8Lw9nc0zr5YIwLEQG0OJQl0UkQ0UQcG0Tsdg9E4Ax2ZZGIPD6GX9DKVhswikDZoK4CAG5rUhmD5PZrVuSB4PZXxmA3AIuLA+ICJqQoCmetaKMGHW0EwFiJrFyNIEQu2Z022mqUQV0BDaJrit6SnrXFiAQ6liTkIuykAxOXnDgLSeFJG6oRya6bmZAJx2gsFoOh0lskDAFA+3OyaOl0SY8mGFFKW0TieAKQRNCaqLaAdwCLAUpYjLTADOdP0xnGjFEC8swGmCHjQg1DxagAcf2JvZAhxpOTKhb8qXo0Gp8DyBCv0CWQsLcDgjQEym+vSTjUz7Dm/MBuDM9Dk4jL+1cQ7ICw+03YkQjhWZJzuLCnAYaalPa9MfnUfHiQTwwgH/Ts9xagU4s3kOThOQuM8ecobwBKAMxC5JgEOOyKn9ZnQZe/pWBIIXThdlipW+mAnAYYzdhxc5efQNnqfn8oGM9pN8AjAzATj0hwgOG0A30JP0PLDApgBUrSmqrMFBS1Fb0RqGGB8y+PowP7bNA1wZ/qyTbJeiss9o6hNjawAAIABJREFUwWnzfTuAY35kj84AbACVjLAl8MGz0jrNlJn70B044IC0q6HplKLK9BR5RCf7lgCHw4fOnC3yBPDRQfpn79gDPM5WTdVE2IwvYwFEaZmesk6Os0aPs/fArjVqMALeAR6Nbd9EhOh5QHOmbYkBHBPgXSAI7xUKZkBsEIa3YRZOWCjb5nNwKHEGjABBpDYAeICeRVBmAnAYaRtD6WByBOtUjGmueYrKhswkgoNhCblN4J3YTEqmU7Fds3iY0jvwwAMXONZs3ebMMPICoF6Mm6eDeHzoxAOhCChTCJ3XYH283eYx9YUBOPLPwJsoBAEScgW07Bvj1xpJoDiAm+YJpoUFOEAGZcZgUGYUTDsDwYBmhBB/oZHoVaeHk+EXa+LFUEgEJAXO3guRA6v2nmenJsv+dorgTNcfpSldYm7AF2XaLKCeSQSHEkULewucZ0SxGT2aLcChQIAMe4sO5iZigH+BPN/Z/3YAh9fnc4pQ47i4Hhhl4HyXIIbc6tdnWR+Ed12Px0UZeeMMTLu2MEXG9gy97DPjwDiK1E3VFgXgAFD58D/rATIoYjJpfDJBx011sm9hi4w5SuoP9U3n4GfjMR54mcGYDcABJgA1ezmT5+DQP3QfXgFwRNcYaHKPLs2j5eY0E4Bjn/QFsFmDOeFPIFHffoBGOmGmAIdOxpv4Tnqa3qDDNFFBvDwVwMlTuiIW9jJrOIEcepaDzhFbVICjP846W5jR/bSfnCnpHHMFOJrNfVJL+IjNIgOtrRPAodvVytDnwAV7kwBHFBSQsI9kRCE93QrgiLSJmHMi0KVTY6cVwetDKjqBmegcmttrznuuU18iaakv0MJ+JcBpF+WZCchZIgAn82ZOTGEA4UXhORsiFCufhmEYYEgYemfwRQuap6ooTAYOAwEnBEjIjGBpU0VwMKD+RQUocAxtPgRI+BMAQlBolJGeLcDBOMBG1uYAYPkOKMxCsG0wAEIorQvII2iaEJ/5AHAYizcIjbsP0zHwQqTNB/q5DvAz7zySigmEHXk/rcWmswU4FCPmzvdIEWhCjLk7hdnbMdl0AAfzUpLWRgFZizFFFoS27YdQJRDSaVy0pQiFfhkUkRlgDJhlZAi9a6xBlb6+rQ2YpjQpT+OoRaE8zQn90NG4jGwngGPvKZ1O/QFL5oV38xShKOZsUlSuBfjsOUWAfwFfUQoeOq9wtgBHlIOyzydO65OHDPihgd+danAYU2k9ig+45tnlSThGFpjJFBVDie7SC0AM3pcmAM4oSPwq8td8llOTjxYG4AA0PHMAB53oHeMLjwOJ9EAehzYnYy8KwGFw8BRQRb/QT1nzQ5nzcPGdn04PMF1YgEN3AQ2cN7JJVsgAfsmaktkAHDLHYdAvGch3jnFI2510uzsADjqLxHO2ZgpwyB79a5/xOQcQ39ILswE40iP0SxO4kQe2DD8vCsARBOBwcGwBZaAj+YidMzZ5b01PNe/DewlSZgJw2BeywJbQdfn6j9kAHHMU2WrXMggB7CrdaEb3999//xJpZAubn4tUNQun3/ve95auRb3I01IFcPLUUT62n0EgLJQnw0KAKAXIkDFkpClEn0lhuQZ4IHDuYSgwFAWaxcbTARxjU+QMhfv8D3VSBIxDFuMJsxl7tgDH+MBI5uAxjf6FNPN0jrnKzSr+BawwFfQqosVwux6jWKP5YGjAjCBnUWurB2ieTZBnHoqiAaLWU1wzATiAWUadzNccCA9FJ/JgLjN5wjTQZS9FtPSR75hiXAAZe8sgA3UUDIOXBWvWkOt3Pc+JQkLLTs0chVL1k6/KSK/ZPVk0K5JAmUl3oj3PkMBQCvaAkTBf47oOSPJd80nJrTU4+gdIO/Wnz3xWE68qgdRsAE6zjse6zIkC4oFmkf1sAY612SPzJhPoq28ApPlOsHYRHPxLdtA1nwtkz/I5OOhMjhkQhtY8U+bwt//xF4OJt/FVJ/C6sACHQwSoiazkKZh8UngeLACAOQ6O6y4KwMGjonzkn8JutnymEANILvFVu7awAKcJSOwFHWNMe5oO4mwADhAgtUVf2hO8RmY5X+2iYGQJwKfHfA/gkmmgCwjmrPpO+hyYzfcE5nu92Ae81KzBQZ+pIjgJcOwdwyyVxBmxj06laujcrMERJeRcc9zcZz0iT5xM15Jr+kPf/hY9aaaoGGdpYUYWnQGZVicS7RYF4CSI4eBlWih5hc10OorsNYGP7/M+Djaw3Tyl1OQ1fM/OigRZH2fJZ+yr/UHzfD3IogIc/dpruitf7tvMmpAX71UTSXZwpVPjxIn0CBhk1CpfHNxa2zddFGeJRHAYO0qGIGZIkEeF2RGTwieQFJJoDyBDMDE9xmNYKQ3Mx5BQpL7TB4NsYyhND4UDToTLCRclrX/eIeVKoRI8hhAYoQB48MbnwRFMRoKB560TcvPALD7PsBq0iUGMCTSkVwPUWIP+oWxeYgIwCsIYwqpqHyhaxiFPsIhc8YSALS2v52VD1Zi6XXibd6wQTITAWlyn/qd5eio33bOF0CYf1pcPcWrWAzUZBDPqDwNSFJQH2rQ7zt7KWGiAhsBGp8b7t7+UApCGZgQVXYE9ytGeyHebS6enQmf/+AJgwW/oaWxCRknjC0oeP6ANg0exMZ6UST7VGp+IIhkXf+IN4zbrbDKC0nxhp73s1J99Rz97ma/uoIgAHHwIaDDyWbOFz5tFxgQbH1EUAEM+qJLBtIcMjLFb+2mluwgX5Z1FwBQh2qOBaEqeCrHn5uw7kSxKhHEggyI+olz2jnK3b67BU/gDffF4ep35dGfRLXtjHa41B3NHZ97wVE9gbkZi7AkjaqxsIjQ8OsWQjDtDaY/wEaPAkfCDbnmK0j5IZZJF4zNYeQqKbAqjAy3oSrnikeYpqNZrjYeOAI61oINojfHwo/X722cMe/PESa6jORZeQPNMAeY1+pKOyidq53FaekAatHkKMV+Mm29/Z7zIVPZBlkW1Wp9OTI+ZC2AKDNCB5E9UDG1bGz7BF3QrmuHX1kgEmoqUclTshcJcOg6vkTngbmEAjiPpxmUo9Ucm/GRUpglwpO7sjewB+0HH0JmiBfSQH3o0i5yBGUAd8M0i43TI2AA8jm/ow6xNnArgoCuABQyiaT613L32CuCgA+2vvgG1jNi7Ph30VuCj37zPXADGTvWH+MZalIPoW7BA6QM+sg/NyM+iAJyMCtln/diTpsOtXokuYiea6ankrazH8b/9IY+cgwRIsjX0gv2n92balgjAwezAht8MC6YiXBaczzzJCfL4KQIbwbDwKv34Xx/5XT4JGaNSoppQOWOGGSg2Y+VRuAQH5sCI5nuhzMU9+UDBNOCAmB/jUoYYLg1sztGYPFZM3mz5lNt8mmlzDOs1RvaVpyzMGSNkqinn1Hp960a6BwMYyzjoYb7tntfAEFg32mHsjNSgFcPT+uRVc9BfngSYzfub7An6JWBrx4C5t/bJ9WiQ/GHs5BH0nQ7cZP/Gs5YmPbMOotmf6zNyh6fy5Ik1Nnkhx3VNRkty3q0Rh6n6s4/omP2Zo/7sW0b6spAQ/+RTjRnsLCp3Tz4WwV7l3uCBfP2JuXV6OBcQ535rpNzIn34yUpeRIPejOZqYn2spFuvLqGlG4XINKY/GbwUr5taUOdfmO8HQZbpni6B9vh2eHObYzT23LmNkxCFpls/b0kfqH3uQ4+svx8eDZDv1jjW7JyMh1sVwoE3rte5j5DlgQBunyNrws3orkVbgI99IzqC1tuZY9sD4rVFYe8UwauaeR3Azmpd6zR6bL1qjizXiJb+zD+tM/dg6F3uNpvkcKvRKvm+9Fi2ASw6NdF8WfZpLOjjuT55r/dw8yav+zY8+0szXffjW+nyPprnXWQfju4yaWbdr7LfrXZPvxcv+6EH7knzgb9cmj7ten7lmNEAP80cv32Uf5pkROoCfzAD8+aTsJq3y8QSiQs3mfjSwl+iQL1JupmyzLocTor6y+UTmZr/W1OmBmTkmmciHp/pbKjrrepqRH9+hvf1FH+v3N3tjn9i+7Kt1XHNKGWmn+9FKOQg6CUy08nk+BDfvZdOa1zjlZQ9aU1vTAZ0lAnCmG7R+XylQKVApsCxTALARfWbQRYakQEQeAR+1dLxvCl8UzyGJqV7jsqzRgZED3njrjJ40Sm2LlwJAn6gL3nKqajqnYKajA9VSfCKUQEM+LXmm9y/sddJTHrwrItb6LJ/p+pxpaqtdPxXgTEfd+n2lQKVApUALBaSaRXCkXzL6IpKQkRDgRoRZCke6ezbR0GWB2LxpT4PneeezcJaFeS8rcxQZUsck0jPVowZmu55M44qqSYsuLuA03TzIA9AmMjRbsA9Id0ptTTduBTjTUah+XylQKVAp0EIBQEbdilob9RCUN6MkdC+tJTXlpGTrm9aXF0Jaq3SlFEumopaXtdV1LF0UkMKTNmxNW81klhXgzIRK9ZpKgUqBSoE2IEftR9Zs5BO5m/U+S8tLKOvmVQqsiBSoAGdF3PW65kqBSoFKgUqBSoHlnAIV4CznG1yXVylQKVApUClQKbAiUqACnBVx1+uaKwUqBSoFKgUqBZZzClSAs5xvcF1epUClQKVApUClwIpIgQpwVsRdr2uuFKgUqBSoFKgUWM4pUAHOcr7BdXmVApUClQKVApUCKyIFKsBZEXe9rrlSoFKgUqBSoFJgOadABTjL+QbX5VUKVApUClQKVAqsiBSoAGdF3PW65kqBSoFKgUqBSoHlnAIV4CznG1yXVylQKVApUClQKbAiUqACnBVx1+uaKwUqBSoFKgUqBZZzClSAs5xvcF1epUClQKVApUClwIpIgQpwVsRdr2uuFKgUqBSoFKgUWM4pUAHOcr7BdXlLhgJ/+MMf4s9//nNstNFG8fjHPz422WSTJTNQ7XW5p8CNN94Yf/3rXwNP7bLLLvG85z1vuV/zkl7g4OBgnHzyyfHzn/88dt5559hzzz2X9JAL3f/IyEj85z//ie9+97ux3nrrxZve9KaF7qveeFcKVICzFHPE73//+zj11FPjiiuuiLGxsWJMH/jAB8Y97nGPWGmllcrMKcZ//etfcdlllwVB8fmGG24Yj370o2PzzTePv/3tb/HHP/4xurq64gUveEFsuumm81d88803xze+8Y04//zz4xWveEVcfvnl5dpVVlklnvOc55R+9P+73/0uKOFsxmDQH/rQh8aWW24ZfX19U1LxlltuKQIMEFx//fXxwhe+sCidbObo58orrywfbbHFFvHkJz85Nt5446V2d773ve8V5YnGe+yxR2yzzTZL7VzrxBakwIknnhg//elPi1zc6173Kvy28sorB179y1/+Uvgefz/ucY9b4uS76qqr4pe//GWZz/3vf//Yb7/9lviYy/sAt956a/z6178OcvqABzwgXv/61y+1SwbG6PovfelLBeB85CMfWWrnuqxNrAKcpXTHfvzjH8dvf/vbuO6662J4eLjMEpAAKPbaa68CVCjF3/zmN0FBumZiYiK6u7vLdWuvvXb83//9X/T29hYQAyQBMQ960INiYGCg9PePf/wjvv71r8dtt91WlOq5554bP/rRjwpIet3rXlfGYsR9BphkyzHWWmuteNKTnhQPfvCDY9VVV21LyUsuuSR+8YtfxCmnnFL6GB0dLWNR5BrQ87Of/SxcZw0MTn9/f9zvfveLZz7zmUsc5Fx44YVljQDcM57xjNhhhx1mxBHHH398Wddmm21WvMMKcGZEtqXmInvOoOA3gPpZz3pW4cmrr7668DuAg7ef/exnz2rOZ555Zvzwhz+M1VdfvYAmAHi6BtjjJXPC929+85unu6V+Pw0FAFUA5/vf//4yAXDo+q985SuxzjrrxMc+9rG6v4uJAhXgLCZC6ua3/70kbrxtEox0ao/ZZeNYY+X+Ka8RkfnmN79ZjL6QNQ9k3XXXDcpTtIVBFX359re/Xf5nlEVs1lxzzRLx+dOf/lTAxH3ve98CElz33//+t1zjf+BH+8EPflCUKiAjqgKEUO5z584tHk8T4AA17hXVmTdvXgEmFPPWW28dL3rRi8rvdo03LCo0Z86cACYAtibAOfroo4vHLCr1sIc9LC666KIyf0AIyLrnPe/ZkVbme8IJJwSg9ahHPapEuGbbzjrrrALyzOslL3lJodlMWgU4M6HSkr3mltNPiJv+9qNpB1l5p4fH6g98xl2uA6q/9a1vFWeAY4D3dt999yJXZODvf//7QgEcaZHjjjuu8KRU03bbbTft/CrAmZZEs76gApxZk2y5vKECnMW4rd/809lxzc2DU/a4x8O2iXVXmzvlNcccc0wIoW+wwQYFPAAaohqUrx8oHwBi3IGV5z73uSXlQ1mLRAh1C3nyTnmDlK5Ij/DnK1/5yvle5Uc/+tH45z//WSI9j33sYwto6QRwmqDnpptuKn269tprry2pr4c//OEFGLU2QMv1UmgAFQCTAAfg+fznPx9nn312vOpVryopAdGkT33qU3HaaaeVdT3mMY8pKbN2TepMn9Y1VZqIAWGwADNRIl41QATUiIKdfvrpBVChN2/+iU98YqGlNZ5zzjllTj09PSWaBCSK2rQDOPoxTqYUgcFHPvKR88GfiBkaA4P6y3H9/5CHPGShANpiZN9lrqsbT/peXPuLz0w779Ue9MxY58mvWQDgSF8AxVIE9hvAwUvTAZxLL7201MvgX/dtv/32xQmx71/72tfKb/u7/vrrx0477RRPeMITCg+5R4TIeOQZ+LHvWmsE5/bbby/8KpIkQmucrbbaqgAxc2bA8RqHZtttty1yf95555XrOAVkScqt2fQH1OHfpz3taUWPmA9dQT5FYgF8TtNJJ51UPpMaJ3/WYa7+JivpiLS7hjPESTM/kc1rrrmmzI+OEKFqtpn2ZT50XNKFbttxxx2LfhA9HhoaKjqDc0RHiqChBecpU1RkH43IoHnbI6l2ugBN9CGVTq9yGukH9EFPOkz/2Ths1kbvjI+PF2ePPkIXa6IL7a++V1tttfLZBRdcUPrmuKIR/WD+fjcjOFJU5mev9E0fTeXoTSsAK/AFFeAsxs1fXADnne98Z0kXKV4VOl9jjTUWmOX73ve+EpVhQIXRRXiyMaQULaE7+OCDi+B++ctfLmBk7733jnvf+97FcH/hC18oisdnlMWvfvWrGQEc48hxf+5znytprqc85SnlRwSpU2PMv/rVrxblmQCHMgBwRFGAGSCLItGvaNVTn/rU8sMbbtcohQQ4U6WJpAwAPAqLwpCCe/nLX16UjhA2ZZKN8QAqGSngh3Gh5ClUSgu9pS4oyWaKivL8yU9+UubNgGlSgRTTrrvuWkCNqAHjSTnqD/gTPWA00M/6O6X6FiObLjddLSrAEdlUf8MYMoQMySMe8YgpAQ6ZwheikkALQ8UBefrTn17+/8xn7gq4GGVgAo/jF7KIB91HXoAfaeMmwHnjG99YgIuiU2DKPfiFoZRG22233cr9HBl87XOGn0z6HBDHT4xrszHen/zkJ4s+AeYYfvxK3vChNZA1MgW86dPngAD9oj/ySHcA+MBCu2tch0bS7GhrXmRBCpjsZCN/M+2L3Jgb2QJg0ANAs2f6pC+PPfbYIrdqEYEbY7reOl/zmtcU3SMNRO/4XB90gT0SbSOH6Pmd73yn7I15k1VgkZ4EsrKhCd5REEx/iALbYzyAZu5DZ6BR3/aRvk266oc+AY6BJPoxU1Tvfve7i160XyL4ShLa2YDlRpCX4EIqwFmMxF1cAOeggw4qgqDQlwC3i2C8613vijPOOKMoJcqsKQCAjzA5wdt3332LNyIV5PMEI4SVAhLNkJ5i2LPepl2KqvlZkkwNA6+UQqPEM/XVjqTtAA7FLVqlwJhC8UPpUVIUpxqG1n7RBRBTEH3DDTcU71CdEc/bHHlVrekqY5gn79f3lHr+zdMEPChNipJC4XmLKvF40YUidR0jyNsCptCyCXD+/e9/F6XOm2awKMD08oE3kR8GiaK2RobKvvBy3cu7lQIURaptZhRYVIDDoGRUQUQU/9kn/NEpRcWQAka8cREN8pNpYk6CPccXgKoCZQZMvww50ALoiqyInALojCfQwLPPGpwXv/jFhVfwG+NrHMCf8QW26QXRHIDaPeQOP+MdfZIfYBnfNZs5c3zM19xEbumBz372s0UuOFOiliIR5InsAQrmJh1sLfrk1Fhjp2sYdOsDlAAccwMGMtqVcwLwzX+mfdGD6JXOmL1IAEGX6QsNyDEZE5miJwAcNM1CbjIqcgJouofjB2SIXqnbETnJscgpmqOx+QJH6M6hQS90dg8wal/R1H6LJKEtXfKGN7yh7D1QaN+AWvrBHgM+AKuGH/VB76EJej//+c8vOqe2haNABTgLR7e2dy1ugMPgASTtvPoEOISDQFAk2ZoA561vfWsx2pQyBSkkyyOgEIS/jZGRg9kCnKyfEWm6z33uU4wCgdUIMGHPGoR2AMd1FCHAwvvhVVGawu88ofT4mpGhZj/tNkF0Kg1Afq/I2hiUhxQUGjAaCrU71eAwAugjnAyIif4AU8AOZUm5NgEOw8K42QeeJk9aeBtwQgdGDP3TE0V30R3giqJj+FxXi5VnLpCLCnBENTMCag8AbQaTcbO37YqMOQ2ifowXYyp64wff+b9TDQ6AY/+BcnzOWIoOAjAMHlCVAIexZWQBX/zEuDLYokciDiKCUj0JcMi3ejVGV7RSdAkQELVoNmNbl2vwHt0hFS4aiQ6iV4wwcO9vcoSPRRJEeeghoMf/DDYw2O4afMwRAXDwtYhtpmmk5rJZD9mcaV+cDc4foGTtdBiw89rXvrYAN/QCXES06Q/0JPcADtBlLKDROugZkRZgULPXfhLg5Fh0D7qKBgFCotDAnpQdPUrPGRsN8c5LX/rSMj/640Mf+lABR/SF9Bb9gLeAHnQFvkSb0N58AByfm5/79GUfa1t4ClSAs/C0W+DOxQVwgBfRA6BB4Suj2tqOOuqoItAUHa+q6flTYgypKMiBBx5YPAHXUugMLmFnkBlsxcSUhJDqbAAOBfbFL36xzDMBBeVIkWuiKvvss8/8ot1OAMccgQeghlD7ESKmZCkuQIQSySZsTDEyEqIqFIvoFcUmNE+BCKc364EADWAlj6JTsq6noH3XrsiYEUAjhogSyqZve8IbbgIcipFhadd4egwDj9K+2CspAkoyozq8NHT0WW0zo8DiAjhOF2ZKiCGzP3ilHcBh7Hjx+ImhBxoYJxERPNUO4GRai1fP8OLxbGTTvdI9CXDwBmNMZlsbsAMse1xEApw8ecUA52eMeuvzVIxrfiI2QLhrGGuyB5QA/sblpFi7cTQyrS4EbXzOgfIZoNXuGuBdHwAO3fKOd7yj7YZmzdJM+xIte+9731vmm0CEw7L//vsXcABEkDOOUWuRMZ3nmmaaKSfF8QEyrSX7zbHyGnqTvIsC0QHS+mTWOPQq546jCZxqdNphhx1W9BT9DMCKhLU2uijrqsyPrsN/wK9I9Mte9rKZCUO9qi0FKsBZjIyxuAAOg8vb00RwpKmgeooFoBBW5w24hhdCsERReHsZGuZBUJ68AIqLYv3EJz5RFDmlQLmIFmR6ylgzBTiElWdEwVN6hNBYwALAoslvGzejT50ATj6/h5EAXhgB6yL4DM9Ux7ZnWoOToX2FhECRMdAAoABe0JtCsQ4Ag5IB3jKtxZhQnrxd82oHcIAXP0LxUlRNUOpvhimBZzuA0/xsMbLkct3V4gI4Ih1qLBgve8zg4Yd2AIfhxvdkzb6KCOBDYFldVwIc3wO25IKn3kxridoAUPiwHcDJCI4UtEgLkJ8FwxyHrEmbCuB0Om6eaaqLL764GGrrAUJe/epXF7AmckRWRaQYZtEIdAHMRTylZ/E5OZLSaXeNiAVwNh3AAfykBmfaVzuA47MDDjiggBe6j/yJrFiLInJ7lREcYwGmdEoWJxMQzp1IjehYO4BDpwFG9tA15N+pTw3AoT84N/o1tr7QyOf2jaPnewBHegyYEtHSRGw4Y/SLNfjcoQ31RP5GbwCotoWjQAU4C0e3tnctLoADnKihkQYRkWD8GV1KOA0/AEGAKEHXULaUn4iDyAxBZLBFgfJBfAScsedV8OYo0mZh61QAB/gQIQFoeDPGEDYHvoCwTvU3eZRbqicjLwl8jC9SQzEBaubECwXGMmTcqcDYBgAg0gXAAbDS6ai68DpgJ9KTc2c4eK3GFXYGHHlkQtPWQxlRUsb3g/bmRnm1AzhSXQyO/lyfoXiGjofOqGW0pgKcxSN0ixPgqMfIOgkgwP61AziiDXgOL5M78sZbJ0ecCQZVbRoDSyYYPXzJQDJiPsMTmfJsB3AAJQ4EfmEg3ZNRTDzKQBp7YQBOpqkAFn3SDZwjsshYq78RQfV5plLIOkdAREF0BEhgjDtdQ34AhekADjkXgZ1pX50AjggRWdUPvUeGzZfDRUcBOHQhmaYzAYrUqTjRfpgz2rYDOPrJol/6j/6ydjrXXgFoireBFWP7Ds3UTXF26AsRHk4TvkJXulozX/QHNLPIWOSHTkJnTqgTprUOZ+F0RgU4C0e3JQpwCCeDSdmIllBKFDDDKM9LIKB7ypZAMs6uARB8LlLBqDLizVRNpql4lJSmFBAFy4NpRnBEXXi1ohwULUVFIWczBiGlOBTh8QSzj1bC8FwYhMx1N7+Xm6dURTYAIKDNGvUp90yoO/WrnywyplBa01LNcfSPToyS/tBHOJq3l+u2TsaKN8troqDUx0jFuUedBYDDKPBQGUGAMCNBQA0ly6Pn/WdaC52Fx60n6x8yHcX4tftsMbLkct3VogIcRkTkRaRQA2LxidoOhkxkNAtAk5B4SMRGpAeP5BFqEQH8JCIJmDDc5FH0D6+RZ5EQcpBOCwOPb4xDloEOBlHamDxkpAQ/ZcOHPHw8lBFB9zh5hX9bP2tlAHOiB5zoIdOMNX4X8aFjzJ8TBKiZK949RPKvAAAgAElEQVTHw2TSPM2XwUcnjkm7axhx3wNKIh3qANs1482mL0Dx8MMPLw4Q2tg/nx166KFlHvSMCJqaOc6Y70TKRKPoOvtl7xRJN09OWp/IC13Y7NdYmr5Fv6URs9FVwMyRRx5ZgAz9YazUY5wp+le6jm6iq4yd12Q/dC19wukUtdHn+9///qJfjEk/ApUOk9Q2ewpUgDN7mnW846obb4uR0fEpe1x39bnR1zMJKKZqDCQFJOLgb5EBSlcEgVAwtLwTRrd5Dc+AV0CoWl+hQDEANxQAJUSYmgAovUp9+854GRFq1qEYw/2UnbF4Lp1agpB8GnPzOiFv6zJuprbMh3KwxqnAzXT0a37PcBkjj9uaM+8r126N6GiOWcND+WY0iTLjSbtfA+4oJH2iUYKr5jju1/KEV3rt+kxAZh76aP1sNmtbka8dvenqGLnu8mlJ0LPaOtG71l0fAonmgANeS+/YnuFXRtee4+/W+jdyYJ/94AeyAvDrBy/4Hj/lIwB8pw/8wsD67R7Xkl88bhz8b074HujwnTHMJ/nOQt2H/8hf8k7zntbP2hFHNJYeyOJZ/WUKLMc1dh6lNpb1ZTTVNXSONba7xvdJR/1yKDq1mfZlr8grgAekmR/gkZ/px9rNyT76nCyjqd8Aj/ty3qlvUkY5VuSxtV/fo5MIS/Men6MLEGU8/aYewzvknszn4ztar0l62H9j04NAV/aJj6QRjU3n26PaZk+BCnBmT7N6R6VApUClQKVApUClwFJOgQpwlvINqtOrFKgUqBSoFKgUqBSYPQUqwJk9zeodlQKVApUClQKVApUCSzkFKsBZyjeoTq9SoFKgUqBSoFKgUmD2FKgAZ/Y0q3dUClQKVApUClQKVAos5RSoAGcp36A6vUqBSoFKgUqBSoFKgdlToAKc2dOs3lEpUClQKVApUClQKbCUU6ACnKV8g+r0KgUqBSoFKgUqBSoFZk+BCnBmT7N6R6VApUClQKVApUClwFJOgQpwlvINqtOrFKgUqBSoFKgUqBSYPQUqwJk9zeodlQKVApUClQKVApUCSzkFKsBZyjeoTq9SoFKgUqBSoFKgUmD2FKgAZ/Y0q3dUClQKVApUClQKVAos5RSoAGcp36A6vUqBSoFKgUqBSoFKgdlToAKc2dOs3lEpUClQKVApUClQKbCUU6ACnKV8g+r0VkwKnHTdaPzyqtE4+9bxuHl0Ih605pzYY+Pe2HrlOQsQ5JLbx+MP147GX64biysGx2PVnq54yWZ98Zh1ehaZeH++bjR+fMVoXHT7eNw6OhEr93TFZnO7Y9cNeuJha03d/40jE/Gdy0biZ1eOxujExAJzmdMV8YwNestcL759PL592Uj88ZrRKee82UrdscdGvfHwtXvinzeMxtcvHYkLbp2I7q6J2GGVOfHMDXvivmvcdV6n3jQWX79kJM6/bTx227An9ty4b5HpUjuoFKgUWPopUAHO0r9HdYYrEAVOvmE0vn/5aPzumtE465bxuH5kIkYmInbboCfeuX3/XYz39cMT8curR+P4y0bi3zeNxWVAyFjEev1dceTOA/HiTRfNkP/0ypH40LlD8a8bJkGWefR2RQFQD1lrTuy3dX88dt3OIOeUG8fi8HmDcfzlo7EgvIno6Yp409b9Za6n3zwW7z5rKL52yciUu739Kt3x9u36Y6dVu+Ooc4cLeAKkuiJirb6uQqd9tu6Pe6w2CQSvGhqPYy8ciY+eNxSbzu2KQ7YfiF036F2BOKoutVJgxaVABTgr7t7XlS+FFPjU+UNx9AXDsVJ3VwxPTMTZt4zHLWPtAc4/bhiND5w9HCffOBYbDXTFxbdPlCjF+osB4Jx8w1i89+yh+OEVI7FGT1fsuUlv7LhKd/z4ytH4wzWTgOW5G/fGAdv0xw6rLhhVQtoTrxuNQ+cNlUgUcOH6hzaiPkDJ1it3xy6rzSkAat4tY3HJ7QtCoV9cNRpfuGg4hsYjHrfOnDh8x4E455bxOOD0wRjojth9o94YnYg47uLh2HRudxy8XX/scUeU5kdXjMTBZwwWEPS6LfvjlZv3xpp93UvhztcpVQpUCixuClSAs7gpWvurFFgECvzt+tG49PaJ2HCgq6R3GPbrRtoDnKuHxuNv14+VyMoNIxNxzAXDceL1Y4sF4Bx9/lAcNm8orh6eiL026yugQYTEnD54zlCcdvN47LJqdxyyw0A8Z6P2EZEmwNn5jmuBkdm0c28diyPPHopjLxqJud0Rr9uyLw7efiC+eNFwvOnUwdhz4954/04D8Y8bxuKg0wcLHQ7ctr9EhtBSVOjE68bi+Zv0xv7b9McmOqmtUqBSYIWgQAU4K8Q210UuKxQYHFNPEtHX3RXvO2swPnDOUEeAY015/Z+vG4tDzhyME67tDHAY/G9eOhIX3jYR9169uwCTdtGXywfH44h5Q/GZC4Zj1Z4oIGbfrfsLCf9z41gceuZgfP+K0digvysO2aE/XrPF5HetbXEAHBGYt58xGP+9aTykp962bX+8eLO++Mi5QwXg7LVZb3xw57lx4vWj5bqLbhsvUaVnbdgbHz5vKL5z2Wg8fK05BRTdf432kaZlhTfqPCsFKgVmR4EKcGZHr3p1pcD/jAIzATg5GTU70wGcz184HIfNGyypLMZeTU+7ehTFu6I3P7piNDYZ6IpDdxiIl28+Wc9zy+hE6eOD5wyHTM+h2/fHQdsNLBGAo37mY+cNx4fOGYrh8YgXbtob79lpIDYa6I6PnzcJcB685pwyP5EbEZyR8YkyVwDxY+cNFRB20Hb9sev6vTGgqrm2SoFKgRWGAhXgrDBbXRe6rFFgcQOcb146HIeeOVROZj1y7Tlx8HYDbYuEm5EXURMg5rmb3FmwLIIDAGmHbN9fAMZ0ERyRIKec1AoBRuv2d8cD1pgTj1+3p2Pa6PfXjMY774hKASqZejLWNy4djreeNhjXjUzE9qtMRmZOu2ksHrrWnHjgmj3xkytHat3Nssbwdb6VAouZAhXgLGaC1u4qBRYXBRY3wJF6OvOW8bhpZKKctAJe1mpTcDtdammmAEfB82FnDsZxF9/1ZJQqmJXmRGw8t7vU0Lxy874FQI6iYzVFamicJHvMOnPiXTsMxMPWnjy1ddYtYyWFJuV2xdBEAU1OTkm9KUCW0nr6Bj3x4DV7ShG2tTv9JXL11PV7Yts7QNHi2qvaT6VApcDSR4EKcJa+PakzqhQoFFjcAGemZF1cAGdobCJ+dtVoOdm15UqTxb1OSn370tFyrH18AijpjrdtN1CATrM5xXXEWUPx/ctHwqN/srgYSNGGxyfKiavzbhuP20Yn65ZEc5z6+v01Y6Xu5oFrzgknsP55w1g5Pu+I+8Zzu0rR9N5b9seafTVlNVOeqNdVCiyLFKgAZ1nctTrnFYICSwPAcYxbGupFjWfqZARnuhocm+R4trY6dBER1w2Pl+fifPTcoTj15vFYt28y9eSEU7N99eLheMvpg3HpoBTUncXFnTZevc4XLhqZX3ejDufcW8fjk+cPx46rdsfTN+iNM28eL4BJWuzwHfvj/i0PBFwhmKouslJgBaJABTgr0GbXpS5bFLi7AE6zyLj1pJRUz2FnDsVnLhyONXsVGQ/EG+84YTVT6jrNpY+fXjUaa/VGOfX01kahcvNouAfuNIuLO43R+rwbDyL8xPnD8dMrRuJVW/QVEOWBiJ6JIzXWfFbOTOddr6sUqBRYtihQAc6ytV91tisQBe4ugCPqcsRZg/Hhc4ejv1sh8UABCNoJ146WQuXfXjMaOyhA3qF/1q8+8KBAJ77+cO1Y2whO82h4a3Fxu+1v97wbEZ3D5w2FQmXRIcfEv3TxcBx42mCs1tMVb9uuP1662aI96XkFYsW61EqBZZICFeAsk9tWJ70iUGBxA5z/3jRWinK9m8nTg9W95CsNWul59PnDcei8wbhqaCKesN7kayK2Wqm7FPb68QDA3TboLZGQ+6wxJ/547Wh845KRcr1+d9+4N3551Uj87pqx2Gbl7njsunNiy5XmlLGljb572UjpQw1OM5rSPBp++3gsUFzcOs95N4+1fd6NtQJpx182Wp73I0r0m6s9+G+wnLry/J6nrj+7hw6uCDxX11gpsDxRoAKc5Wk361qWeQookpVK8VwXx7m9qkEZi0iGiIlaFvUlakrOvmUsvnrJSPz7xrG4ZniinJC6dniiRF08OdhrC7wY02sWvBjzB5ePlGfY/OvG8bjP6mprBmK3Ddsb+QIQ5g3Fdy8fKSeeHPE2tjEV926zSncBDcDMKj1dccz/t/ceUHZdVbruv/fJqaKqVKWcs2QlZznLAScwDmCgwWToS7jdF7p79OXd97rffX1HE5pgGjA0BmwwGIzB2ZaDHGTLVs4q5VgqVQ4np73fWOuo5JJUkqpK5+yzw7/H0JCs2nvNOb+5NPyPteaa62Ch83FLSpfHyv/XLD9+cSiD7+xJy2Li8UEFlW5F+tfvZ51PkSeovjrZi9HizgVArrj0Hw0XB51OLy4emOCBdTe1opZnmk+KGdHvRpzCEtdeiBgCLkWKLHEa61BCwycneOSJLHFUnQ8JkIB9CVDg2De3jMyCBMTlluJqgtb0YNdTFgL6/rxCZ2GxNfN/7UxhRXv+rJEOvCJB3NYtjm2LaxaW17mkwBG3cg/2iBNQa3vy8oqEl1qzaMvoyOtAjUeR4kjc9SQutuwXJv8prnZoKlzt0N8b52BCw6NHMvKW8P3xwkWgomONOL0k/Lqz0YMPN3ow6cQJK+GHuIJBbCOJccQ7YnVnYA+egb6+1JbF/2pKozWl4YuTvPjcRO8pomVVZw4/2J/GGx0FAVjlAa6udeMrk724sZ6rNxb850GXSWBYBChwhoWLL5NAaQnsjeflqo24WPJsj9jWmRpyoTujYWdMk9tCZ3vEsWqx8iMKa3+8v7DKIo5Yi7uaxK/+001nEzmHkxoOJnQk8rq8YFMstNT7VEwKKqf00BGiTKwO+VXR+diHr04p1OyIomRxmknU9YiVKHGWyu8CRnkVubp0+iqKOFIutrGEmKr2FHzvF1Gn+3g0qWF7NA+3Uujpc/o9U2IVR4isYykNyTzkypbgII6s9x83L202OToJkEA5CVDglJM+bZOAQQRkX5ldKTzXmpPbW9+a6cPCyuLczSTG/tddKTx9PIeb6t1yi+qyAbeGGxQizZAACZDAKQQocDghSMABBH57JCMb54kTRN+c7sOdo93wFeluJrGtJHrjiEUncWJJNNITdTl8SIAESKCcBChwykmftknAIAJiq0ZcbyC2Zs52RcNIXDmQyOP/7C7c2v2p8R4pcMQ2EB8SIAESKDcBCpxyZ4D2ScDCBERtTVMsj460jlmRQm0QHxIgARIwAwEKHDNkgT6QQBkJ6PkstEwK0PLQsmnomRT0fA56VvyehZ7NQJN/zhf+LpdGMtSAntAEpJVCszw38qhKNKMi0wk1EIHqD0P1BqAGwoU/e3xQXIOf2Cpj6DRNAiRgYwIUODZOLkMjgYEEtHQCuWgn8tHOE793IdfXgXysC1o6CegadC0PXcsBmiYFj/hv8Wf5d+Ln+Tyg59E9ejEOjr4KPUpYmgggg0mtq9DQvg6K2wvF5ZGCRv7ZLf7seV/w+IJQxS9/GK5gJdwVo+CuGi2FkaJyBYizlgRIoDgEKHCKw5GjkIApCAhBko/3INfThlxUiJfuk4JGS/RBiBwtk5SrNFo2KYWNnk1L8TKcp2vsZdg79iZ0IiI/q0Qc05tfRl3z22cfRhWCpyB2ToofjxeqV4idEFyharirR8NT1SAFj7u6Ae5QtfyGDwmQAAkMlwAFznCJ8X0SMBEBKWhi3ci0H0a2/aD8PdfbBi0Zk9tOYktJCBq5BZXPFs3z0wVODaKY3rwCNc3vjtyGWOWRKzuhwu8+IXqq4K6sl4JHCh8heirr5JYXHxIgARI4FwEKHM4PErAQgUEFTU8b8ole+UtLRgsrMiV+Thc4tYhi2oUKnMF8Vl2FrS1fCKr/xEpPpA6+0ZPgGzMD3tGTpQjiQwIkQAKnE6DA4ZwgARMT0HUN+Xgvsh1Hke08Uvi9txX5aDfy8S65HSW2m4x+Thc4o/ReuYJTdWxN6V1xeeAOV8FdUVdY2Rk1Ht7RU6TYcUdqWcxc+gzQAglYggAFjiXSRCedRkCsxmRaDyB1tEn+nuttL6ugOZ3/6QKnQeuUAifcssHYVCmqLE6WhcqVdfDUjC2InYap8NQ0QPX4jfWH1kiABExDgALHNKmgI04nIAqAM+2HkD6yE+nj+5Dtakau+zjyib5hFwGXmuXpAmeM1o5pzS8j1LKx1KbPOb7iDchVHCF23NWN8NZPhG/MTPm72OriQwIk4BwCFDjOyTUjNSEB0V8m23kM6aM7kW7Zi2zHEWSFqIn3AOJotkkfswqcU3D1b2VVNcjtK/+EefCPnw2X2MZS2G3ZpFOLbpFA0QhQ4BQNJQcigaEREM3zhIhJN+9Cunk3Mh2H5UqN6FFTzJNOQ/NmZG+dLnDG547JFRx/67aRDVjirxSPH57qBnjqJsjiZP/EBfDWTYDq5RZWidFzeBIoGwEKnLKhp2GnEdCyGWRa9yO5b70UNnILqq9DHuW22nO6wJmYPSJPUXnbmswdiuqSp648tePgrZ8E/4S58I+bLbe0+JAACdiLAAWOvfLJaExIQNTWpFv2ILlvA1JHd8peNVqiF9B1E3o7NJcGEziiyNhjdoEzIDzF64dbbF+NmgDf2BkITFwAj6jVYY+doU0CvkUCJidAgWPyBNE96xLIJ6NIH21Ccr8QNk3Idh6VfWrs8JwucCZlDskVHE/7buuFd3JVZyx8DdMQmLYE/nFzoPpYlGy9ZNJjEnifAAUOZwMJFJlALtaN1OFtSO7fhPSx3ch1NcsrEuz0nC5wpqT2ymPiaucBS4cpOih7Rk2Af+I8BGdcKut1uKJj6ZTSeQcToMBxcPIZenEJZHtakTywCalD25Bp2SMLia1YXzMUKqcLnKmp3VLgKJ2HhvK56d8RF4HKGp2JCxCceSl8o6fwTizTZ40OksCpBChwOCNI4AIJiBUbUTic2LtOrtjkReFwLnOBo5r7c7sLnAJ9BWqwQh4xD0xaIFd0hOjhjefmnpv0jgT6CVDgcC6QwAgJaNm03IqK73wbqYNbIFZwrHLMe4Qhn/zsdIEzLb5NHhNXeo5d6NDm+15R4ApWwts4DYFJF0mh4xk1jr10zJcpekQCpxCgwOGEIIFhEhD3Q4nrExJNq5HYtx6ZtoPQM8lhjmLt108XONP7NkmBg2ibtQM7l/eKCle4WtblBCYvRGDaUnhrx9o3XkZGAhYnQIFj8QTSfWMJiL41iT1rkdi1urAdZfHj3iOlN5jAETU4erR9pENa5zvVJa+D8I2dhdDsKxCcthSiZocPCZCAuQhQ4JgrH/TGpAS0dBKpQ1sQb3oHyYNb5OWXZr5KodQYzxA4vesxvfll6LHOUps2z/guDzy1YxGacSlCc6+Bd/QkbluZJzv0hARAgcNJQALnIKBreWSO75N1NqJRX6bjiG1PRg1nIpwhcLrelaeodJv0+RkOCzVYKTsih+dezdWc4YDjuyRQYgIUOCUGzOGtSyAf70W86W0pbtLH9kBL9lk3mCJ7fobA6Xi7sIKTjhfZkkWG42qORRJFN51EgALHSdlmrEMmkD6+H7Gtr8ktqZw4HaXlh/ytE16kwBk8y/2rOaE5yxCcuhSuYIUTpgNjJAFTEqDAMWVa6FS5CIij32IrKrblVVlrw1WbwTNxhsA5vrJwiiqfLVfqzGNXrObUjJHbVeF518LbOJW1OebJDj1xEAEKHAclm6Gem4AoHI7teAvxba8Xjn7bvFnfhcyHM/rgNL8sa3D4vE9ADUTknVahuVchOP0SruZwcpCAwQQocAwGTnPmIyD62qSbdyO6+RUk96yBOAoOXTOfoyby6EyBs0LW4PA5jYDLDU/NWITnLEN4wQ1yZYcPCZCAMQQocIzhTCsmJaCl4rKvTXTra0gf2Q7x33zOT2CgwFGhydWbKc2vnv9DR76hyAaBwZmXoWLxLbIjsqKojiTBoEnASAIUOEbSpi1TEch2HUNs6+uI73gLmc6jrB8ZRnYGChw/spjWvALjm18fxgjOe1U0A/RPWoDIopsQnLKEl3c6bwowYoMJUOAYDJzmyk9AbEmljuxAbNPLcvUmH+sGoJffMQt5MFDgBJGRKzhjmt+wUATlcVXx+OBrmCZFTmj2leyAXJ400KpDCFDgOCTRDLNAQM/nkNi/AdF1zyF5aCv0dIJoRkCAAmcE0Po/Ud3w1I5BeP51iCy4Ae7K+gsYjJ+SAAmcjQAFDueGYwho2QyS+9ahb91zcgXHaRdkFjPRAwVOBRKywLi+eVUxTdh8LAXuqnqE5lyNyEU3wFs/yebxMjwSMJ4ABY7xzGmxDARE8XB812r0rX8emZa9PAJ+gTkYKHBqEJVbVDXN717gqM77XDQGFEfIwwuuQ2DiAigut/MgMGISKBEBCpwSgeWw5iGQj/cgtv1NRDe8iEz7IXYlLkJqBgqcWkRlkTEFzsjAKt4gfGOno2LRLQjOugKqxzeygfgVCZDAKQQocDghbE0g29OK2JbXENv8CrLdxwCdxcTFSPhAgVOn98guxlXH1hRjaGeO4XLDWz8ZlZfcidDcqylynDkLGHWRCVDgFBkohzMPgUzbIUQ3rUBs+xvIi+Z9fIpGYKDAadA65RZVuGVD0cZ35ECqC97Rk1F58Z0IzbkSqi/kSAwMmgSKRYACp1gkOY5pCMjOxMf2ILrhBcSbVkNL9JrGN7s4MlDgjNHa5QpOqGWjXcIrXxyqC566CahY/AFEFlzPY+TlywQt24AABY4NksgQ3icge9wc3o6+tc8iuW89tFSMeEpAgAKnBFD7h1RUeGrHomLp7fKElWgQyIcESGD4BChwhs+MX5iYQKp5F3pX/xmJPeugZ9jjplSpGihwxueOyRUcf+u2Uplz3rgUOc7LOSMuOgEKnKIj5YDlIpBu2YPe955CYte7XLkpcRIGCpyJ2SOyBsfT1lRiqw4bfoDICS+4Hq5AxGEAGC4JXBgBCpwL48evTUIg03YQve/+FfGmt6Eloybxyr5uUOAYlFshcmoaEVl0C8IXLYc7XG2QYZohAesToMCxfg4dH0Gm4wj61jwte92woNiY6TBQ4EzKHJQrOO72PcYYd5yVQtdjIXIii2+hyHFc/hnwSAlQ4IyUHL8zBYFMZ7O8Vyq29TWIhn58jCEwUOBMSe2RVzWonQeMMe5IKwWRU7HkNlQsvZWFx46cAwx6uAQocIZLjO+bhkC2+/iJlZs3kI92msYvJzgyUOBMTe2WKzhK5yEnhF7GGBV5SWflZXcjLE5XseNxGXNB01YgQIFjhSzRxzMI5Hrb0Lf2GUQ3v4p8rIuEDCZAgWMw8H5zshngFFQtuw+hWVdAUV1lcoRmScD8BChwzJ8jengagVysW25L9W14EfkoOxSXY4IMFDjTYtvkCg56W8rhiuNsKm4P/OPnouqqjyIweaHj4mfAJDBUAhQ4QyXF90xBQMuk0Lf+OfSteQa5nlYAvFuqHIkZKHCm922SAkePtpfDFUfaVLwBBKctRdWyj8DXOM2RDBg0CZyPAAXO+Qjx56YhoGt5xHe8hZ5Vj0McC+fFmeVLDQVO+dif3K3yhxGaczWqrrxXHiXnQwIkcCoBChzOCMsQSB7agu43HpNXMSCftYzfdnT0FIHTs76wghNnLZTRuXaFq+Xx8cpLPwhXqMpo87RHAqYmQIFj6vTQuX4C4jh4z5uPId70DvRMkmDKTOAUgdO5Wh4T11NssFiOtLirGqTAEUJH9QXK4QJtkoApCVDgmDItdGoggXyiD72rn0R044vsdWOSqXGKwOl4uyBw0nGTeOcwNxQV3roJqLziHoTnXQvF5XYYAIZLAoMToMDhzDA1AS2XQWzTCvSsfhK5rmOm9tVJzlHgmCzbLjf8Y2ei6qr7ZfExHxIgAYACh7PAtAR0XUNi9xr0vPV7pFv2AlretL46zbFTjokfX1k4Jp7POQ2DqeJVPD4Ep1+K6us+Ce+ocabyjc6QQDkIUOCUgzptDolA+tgedL/xOyT3b4SeSw/pG75kDIFTBE7zCrlFxaf8BEShccWSW1F5xb2sxyl/OuhBmQlQ4JQ5ATQ/OIFcXzu633oc8W2vQ0vFiMlkBChwTJaQk+4o8NZPRNXVH0NozjIoimpWR+kXCZScAAVOyRHTwHAJaNk0+tY8hd73nman4uHCM+j9foHTgxCmNa/AlOZXDbJMM+cjIDodByYvQvX1n4KvYer5XufPScC2BChwbJta6wYmtqS6Xvs10sd2s5mfSdPYL3Di8GNa88sY37zSpJ460y01WImKRTej8sp74QpEnAmBUTueAAWO46eAuQDk+jrRtfLXiO9YxX435krNKd70C5wkfLLAeEzzGyb21pmueUaNR/XV9yM09xpeyunMKeD4qClwHD8FzANAz+fQt+EF9L7zxIl7pszjGz05lQAFjgVmhMuDwKQFqBFbVWNmWMBhukgCxSVAgVNcnhztAgikjjah69WHC1cx8Ej4BZAs/af9AicLlzxBVd+8qvRGaWHYBFR/GOH516Pqmo/Bzaschs2PH1ibAAWOtfNnG+9Ft2JxJDy25VWemrJAVvsFjnBVFBnXNL9rAa+d6aK7ugFVV9yLyKKboLg8zoTAqB1JgALHkWk3V9CioV9sy0rZ0C/bedRcztGbQQlQ4FhoYqgu+MfPQc31D8A/Ya6FHKerJHBhBChwLowfvy4CgXTbQXS98rBs6MdbwosA1IAh+gWOqmtyBafq2BoDrNLESAmovhDCC65D9XWf4qmqkULkd5YjQIFjuZTZy2EtnUDPqsfRt+FFaIleewVn42j6BY5Hy8hTVOGWDTaO1h6heeomoOa6TyI0ezurYBUAACAASURBVJk9AmIUJHAeAhQ4nCJlJRBvegfdrz+KTOuBsvpB48Mj0C9wfFpK9sEJtWwc3gB823AC4q6q0MzLUXPj5+GuqDXcPg2SgNEEKHCMJk57Jwlku4/LU1OJ3e9Bz/KuKStNDQocK2XrfV/dVQ2oWnYfIotv4TUO1kwhvR4GAQqcYcDiq8UjIAqL+9Y8g97Vf0aut614A3MkQwj0C5xALia3qPyt2wyxSyMXSEB1Izh1EWpu+iJvHL9AlPzc/AQocMyfI1t6mOk4iq4VDyGxbyOg5WwZo52D6hc44WyPFDietiY7h2ur2FzhGlRecicqr7ibx8ZtlVkGczoBChzOCcMJ6Fpertz0vvcU8tFOw+3T4IUToMC5cIZlG0FR5XHx2ps+zw7HZUsCDRtBgALHCMq0cQqBTPthdL74UyQPbAZ0jXQsSKBf4EQynbKTsbt9twWjcK7LarACkUU3o/rqj0P1+p0LgpHbmgAFjq3Ta77gxH1TPav/jD6xehPrMp+D9GhIBPoFTmW6VW5RqR08BTckcCZ6yds4HbU3fBqBqYtN5BVdIYHiEaDAKR5LjjQEAumWfehc8XOkDm3l6s0QeJn1lX6BU5VqkQJH6TxkVlfp11kIKN4AwvOuQc0Nn4ErWEFOJGA7AhQ4tkupeQPS81l0v/kH9K1/Dlq8x7yO0rPzEqDAOS8iS7zA5n+WSBOdHCEBCpwRguNnwyeQbtmLzpceQurwNkDXhz8AvzANgX6BUx0/LFdw0HPMNL7RkaETUDx+hOdejdpbvgTVFxz6h3yTBCxAgALHAkmyg4taNoOeVWL15nmu3tggof0Cp6ZvnxQ4erTdBlE5MwRvw1R5oioweaEzATBq2xKgwLFtas0VWOrIDnS+/F9IH93J1RtzpWZE3lDgjAibKT9S/WF5oqrmhgfYF8eUGaJTIyVAgTNScvxuyARE7U3XykcQFRdqJqND/o4vmpfASYHTu1seE9dj7Gdk3myd3zP/hHkYdet/g3f05PO/zDdIwCIEKHAskigru5lpO4SO539cODnFxxYETgqcru2FLSoKV0vnVXY3vvRDqLzyHt5RZelM0vmBBChwOB9KTqD3vb+i950/I9fHOo2SwzbIwEmB07GlsIKTjhtkmWZKQkB1ITh1CWpv/Qo8VfUlMcFBScBoAhQ4RhN3mL18sg8dz/0Y8abVQD7rsOjtGy4Fjv1y665uRPXV9yOy8Cb7BceIHEmAAseRaTcu6MS+9eh6+ZfItO43zigtlZzASYFzfD2miWPiFK8lZ15qA4rbi9CcZai95ctwBSKlNsfxSaDkBChwSo7YuQbEtQxdr/0a0Y0vsbjYZtPgZB+c5tVyi4qPPQiIImPR2Tg4/WJ7BMQoHE2AAsfR6S9t8NmuZnQ8+2MkD27i0fDSojZ8dAocw5EbYrBwZPwm1Fz/AMSKDh8SsDIBChwrZ8/kvvetfwE9qx5Hrue4yT2le8MlIATO/rHLUd38LqY2vzLcz/m+aQko8E+YKzsb+xqnmdZLOkYCQyFAgTMUSnxn2AS0VBwdL/wE8R1vQc9lhv09PzA3ASFwjoy9DjXN72J880pzO0vvhkXAVVmHyqV3oGrZfcP6ji+TgNkIUOCYLSM28Sd5cIu8NTzTstcmETGMgQSEwDk29lrUNK/GmOY3CMdGBMTWVGDqEtR/+B+gegM2ioyhOI0ABY7TMm5AvLqmofuN36Jv3XPQEr0GWKQJowlQ4BhN3Fh7nvpJqLvj6/CPm22sYVojgSISoMApIkwOVSCQ62lF+7MPIrl/A6BrxGJDAkLgtI1dJmtwRjevsmGEzg7JFapGxWUfQvWyjzgbBKO3NAEKHEunz5zOx7a/ie7XH0W244g5HaRXF0xACJzusZejunm1rMPhYzMCLjeC0y7mNpXN0uq0cChwnJbxEser6zq6Xvll4WLNVKzE1jh8uQhQ4JSLvHF2uU1lHGtaKg0BCpzScHXsqLl4L9qf+h6Se9ey942NZ4EQOD1jLpVFxlXH1tg4UueGxm0q5+beLpFT4NglkyaJI3lgMzpX/AKZ4zw9ZZKUlMQNIXBijUvkFlWkZUNJbHDQMhMQ21TTL0H9XeI0lb/MztA8CQyfAAXO8Jnxi3MQ6HnnCfS++xfko53kZGMCQuAkGhfJIuNQy0YbR+rs0MTVDXV3/j18Y6Y7GwSjtyQBChxLps2cTmvZNDqe/SHi29+CzssXzZmkInlFgVMkkCYfxhWpRdUV96DysrtM7indI4EzCVDgcFYUjUCm7SA6nn0QqSPbizYmBzInASFwUqPnyxWcQOtWczpJry6YgGj6F5xxKeo+9A2oHt8Fj8cBSMBIAhQ4RtK2ua3o5lfQ/eZjyHUds3mkDE8InGz9bFlk7GlrIhAbE/A2TJECxzd6io2jZGh2JECBY8esliEm0b24c8VDiG56GXo6UQYPaNJIAhQ4RtIury13ZT2qrvk4KhbdXF5HaJ0EhkmAAmeYwPj64ARy0a7C8fB94kSNTkw2JyAETq5uhmzy527fbfNonR2e6g8jsuhm1N70eWeDYPSWI0CBY7mUmdPhxN51ssFfpvWAOR2kV0UlIASOVjtZChy1kzkvKlyzDaaK4+JLMfreb0Fxuc3mHf0hgbMSoMDh5CgKge63/oC+NU8hH+suyngcxNwEhMDRayfJGhyl85C5naV3F0zAN2YG6u/9Z3iqGi54LA5AAkYRoMAxirSN7ehaHu1P/QfEHVTg8XAbZ/r90KTAqZlYEDhdhx0Rs5OD9NSOQ+1NX0BwxiVOxsDYLUaAAsdiCTOju/l4D9qe/Hbh9nA+jiAgBA6qxshj4koPT83ZPemucA0qr7gbVZffbfdQGZ+NCFDg2CiZ5QolfXQXOl78CdLNu8rlAu0aTEAIHCVSL1dw9Gi7wdZpzmgCiseP8LxrUHfn3xltmvZIYMQEKHBGjI4f9hOIbXsD3a8/imznUUJxCAEKHIckuj9MRYF/4gI0fPT/huoLOix4hmtVAhQ4Vs2cifzuWfU4et8TBcZdJvKKrpSSgBQ4odrCCk6ceS8la7OM7R09BXUf/B/wNU41i0v0gwTOSYAChxPkggm0P/MjxLa+Cj2bvuCxOIA1CEiB468oCJxU1BpO08sLIuCubkD1dQ8gMv/aCxqHH5OAUQQocIwibVM7WjqBtif/HYnda9jgz6Y5HiwsKXB8IdkHR0/HHRS5c0NVgxWoWHo7aq77pHMhMHJLEaDAsVS6zOdspv2wvEE8dZgXbJovO6XzqCBwgicEDq/mKB1p84ysuDwIzroc9R/+Jyiqah7H6AkJnIUABQ6nxgURiO9Zi+5XH2YH4wuiaL2PpcBxe1HdvBrIZa0XAD0eEQH/hLlouP9fofpDI/qeH5GAkQQocIykbUNbvWueQe87f0Kut82G0TGksxGQfXAAuYLDxzkEvI3TUP/hf4R31HjnBM1ILUuAAseyqTOH450rfoHoxhehpViHYY6MGOMFBY4xnM1mxVM3EaNu+woCE+ebzTX6QwJnEKDA4aQYMQE9l0XbX76N+M63AV0b8Tj80HoEesYUWvZXHRPF5XycQsBd3Yja5Z9BaM5VTgmZcVqYAAWOhZNXbtdzsS60/+U7SO7fWG5XaN9gArHGxdJiuIXXcxiMvqzmXBWjUL3sI6i4+I6y+kHjJDAUAhQ4Q6HEdwYlkOk4go5nxAmqbSTkMALxxkUy4lALxa2TUq8GK1F58e2ovvZvnBQ2Y7UoAQociybODG6nmneh8wXeQWWGXBjtQ7xx4QmBs8lo07RXRgKKN4Dw/OtQd/vXyugFTZPA0AhQ4AyNE98ahEBi7zp0vSKOiO8nH4cRSDUUikz9x7c6LHKHh6u6EJx+ibyTig8JmJ0ABY7ZM2Ri/+I73kLXykeQ7ThiYi/pWikIZOtnyWE9bU2lGJ5jmpiAf+J8NHzi/4Pq9prYS7pGAgAFDmfBiAlEN76E7rf+gFx3y4jH4IfWJECBY828FcNr35iZGH3ft+CurCvGcByDBEpGgAKnZGjtP3DP6j+jd/WTyEc77R8sIzyFQLZuRmEFp303yTiMgHf0ZNTd+ffwjZnusMgZrtUIUOBYLWMm8rfr9d+ib+0z0BK9JvKKrhhBQKudLM2onQeMMEcbJiLgqR2H2pu/IGtx+JCAmQlQ4Jg5Oyb3rfOlhxDduAIab5M2eaaK755eO1EOqnQeKv7gHNHUBNyV9ai+9hOILLzJ1H7SORKgwOEcGDGBtqe+h/jW16HnedniiCFa9EO9ZkJB4HQdtmgEdHukBFzhGlRecTeqLr97pEPwOxIwhAAFjiGY7WdE13W0PfFviO9cBei6/QJkROckoFeNKQicnmMk5TACrnA1Ki/9EKqWfcRhkTNcqxGgwLFaxkzir5ZNofVP/4bkHt5FZJKUGOqGEimcoNGj7YbapbHyE6DAKX8O6MHQCFDgDI0T3zqNQC7Wjfa/fJv3UDl0ZlDgODTxAChwnJt7q0VOgWO1jJnEX160aZJElMkNJVxbWMGJsUVAmVJQNrMUOGVDT8PDJECBM0xgfL1AIB/vQduTYgWHt0k7cU4ogUhB4CSjTgzf0TFT4Dg6/ZYKngLHUukyj7MUOObJRTk8UXyhgsBhi4By4C+rTQqcsuKn8WEQoMAZBiy++j4BChxnzwbFFzwhcBLOBuHA6ClwHJh0i4ZMgWPRxJXbbQqccmegzPbdnoIDOfZAKnMmDDevBitRefEdstkfHxIwMwEKHDNnx8S+UeCYODl0jQRKSED1h2QX49qbv1hCKxyaBC6cAAXOhTN05AgUOI5MO4MmAUiBc9GNqL3lS6RBAqYmQIFj6vSY1zkKHPPmhp6RQCkJUOCUki7HLiYBCpxi0nTQWFoqjtY//x8k965zUNQMlQRIgAKHc8AqBChwrJIpE/p5/A//gsSu1Sb0jC6RAAmUioAaiCCy+BbULv9sqUxwXBIoCgEKnKJgdOYgFDjOzDujdjYBcUy84rK7UH3lfc4GwehNT4ACx/QpMq+DFDjmzQ09I4FSEXBVjJI3iYuj4nxIwMwEKHDMnB2T+3b88X9Foukdk3tJ90iABIpJwF3dgJrrHkB4/rXFHJZjkUDRCVDgFB2pcwYURcbx7W8BuuacoBkpCTicgGfUeNTe8mUEpy52OAmGb3YCFDhmz5CJ/et44SeIbnoZeiZpYi/pGgmQQDEJeOonoe6O/w7/uFnFHJZjkUDRCVDgFB2pcwbsfvMx9K15Wt4szocESMAZBLyN01D/4X+Cd9Q4ZwTMKC1LgALHsqkrv+N9655Dz9t/RK6ntfzO0AMSIAFDCPjGzUbD/f8CV7DCEHs0QgIjJUCBM1Jy/A7xHW+ha+WjyHYcJg0SIAGHEPBPnI+GT/wb1P4LVx0SN8O0HgEKHOvlzDQeJw9uQeeKnyPTstc0PtEREiCBEhJQVASmLkbjx/93CY1waBIoDgEKnOJwdOQombZDaH/uR0gf3u7I+Bk0CTiNgOL2ITRnGerv+qbTQme8FiRAgWPBpJnF5Xy8F21/+Xck920wi0v0gwRIoIQEFF8QkYuWY9QH/raEVjg0CRSHAAVOcTg6chRdy6PtT/+GuGz2pzuSAYMmAScRUIMVqFh6O2qu+6STwmasFiVAgWPRxJnF7fZnfoDYlteg5zJmcYl+kAAJlIiAq6IO1Vd9FBVLbyuRBQ5LAsUjQIFTPJaOHKnr1V+hb/3z0JJRR8bPoEnASQQKXYy/hODUJU4Km7FalAAFjkUTZxa3e1c/iZ53n0S+r8MsLtEPEiCBEhHwjpmO0ff8MzzVjSWywGFJoHgEKHCKx9KRI8W2rkT3G79DtvOoI+Nn0CTgGALiiPjkhRh9/7+wB45jkm7tQClwrJ2/snufOrwdnS/9DOlje8ruCx0gARIoHQHFG0B43rWou+PrpTPCkUmgiAQocIoI04lD5WJdaP/r95Dct96J4TNmEnAMAVe4GpWXfRhVV97rmJgZqLUJUOBYO39l917XNXQ8/QPEtr3Ok1RlzwYdIIHSEXDXjEHN8s8iPPvK0hnhyCRQRAIUOEWE6dShelY9jt73nkI+1uVUBIybBGxPwNswBXUf+gZ8o6fYPlYGaA8CFDj2yGNZo4jtWIXulY/w0s2yZoHGSaCUBBT4J87D6I/+P3D5Q6U0xLFJoGgEKHCKhtK5A2XaDqL92QeRPsI7qZw7Cxi5nQkobi9Cs65A/d3/ZOcwGZvNCFDg2Cyh5QhHSyflnVSJ3e8BOq9sKEcOaJMESklAXtGw5DbUXP+pUprh2CRQVAIUOEXF6dzBOl74CaKbXoaeSToXAiMnAZsScFeORvW1n0Bk4Y02jZBh2ZEABY4ds1qGmHrXPI3ed55ArretDNZpkgRIoJQEvPWTMOr2r8E/fk4pzXBsEigqAQqcouJ07mCJfRvQ9covkTm+z7kQGDkJ2JGAosI/cT5G3/ctuAIRO0bImGxKgALHpok1Oqxs93G0P/19pA5uNto07ZEACZSQgOoLIbzwRoy65UsltMKhSaD4BChwis/UkSPq+Rza//pdxHa8BWh5RzJg0CRgRwLu6kbUXP8AwvOusWN4jMnGBChwbJxco0MTl272rn0GWrzHaNO0RwIkUCICvrGzUP/hf4SnhjeIlwgxhy0RAQqcEoF14rCJvesLdTit+50YPmMmAdsRkP1vZl+Jug99E4qq2i4+BmRvAhQ49s6vodHlE32yDqfQD0cz1DaNkQAJFJ+AK1KLqivvQ+WlHyz+4ByRBEpMgAKnxICdNnzX64+ib+2z0BK9Tgud8ZKA7Qh4R0/GqNu/Dv+4WbaLjQHZnwAFjv1zbGiE3KYyFDeNkUDpCKguBKcuRv2934Lq8ZXODkcmgRIRoMApEVinDsttKqdmnnHbjYAaqEDF0lvlCSo+JGBFAhQ4VsyayX3mNpXJE0T3SGAIBDy1Y1F70xcQnHHpEN7mKyRgPgIUOObLieU9Suxdh65XHuZpKstnkgE4loCiwD9hLkbf8z/hClc7FgMDtzYBChxr58+U3udi3egQp6n2ruNpKlNmiE6RwLkJKN4AwguuR91tXyUqErAsAQocy6bO3I6LFZy+DS9AS0bN7Si9IwESOIOAu2YMapd/VvbA4UMCViVAgWPVzJncb9ELp+vVXyHTdtDkntI9EiCBUwiobgQmL0T93f/IyzU5NSxNgALH0ukzr/O5aCc6nvkht6nMmyJ6RgKDEnBX1qPikg+i6oq7SYgELE2AAsfS6TO3892v/xa9657l3VTmThO9I4H3CYji4kkLMOqWL8NbP4lkSMDSBChwLJ0+czufOtqEzpceQvpoEwDd3M4a5F00o6A9qaInrSKjKagP5DE2lIfPfaoDmTzQlVLRmVKRyCnI6wq8qo5qn4bRQQ1Bz5k8Bxt7TCgP/2ljC0u9aQVtSRf6MgqymgKPqqPCq0t/Kn3MlUHTwXRmVH8YkUU3o2b5Z3n3lOmyQ4eGS4ACZ7jE+P6QCej5HDpX/BzRza9ATyeG/J0dX4xnFbTEXVhz3IuVR33Y1O5FV1rFR2fE8eX5cYyL5E+GncoB27u8eO6AH++0eHEk6kYqr6Dal8fS+iw+NDWJKxrTqDghRM419ufnxTGp4v2xhREhsF465MfzB/1o6vKgN6Oi0qthVk0Wd05O4aaJKdT4eZeYHefh+WLyNk5D7Y2fkzU4fEjA6gQocKyeQZP7n9izplBs3HrA5J6W1r13W7z4zc4QdnW7kcwpJ1dwBhM4Wzo8eHBzGG8e9SHs1TEunINHBY7FXVKczKjK4WsLY7h+fEr+/bnGPl3gxLIKfr8riP/aHkIiq2BsOI+IV0dbQkVrwoXGUB5fmBfHXVMTg678lJYSRy8nAcXlQWjOMoy67WtQfYFyukLbJFAUAhQ4RcHIQc5GIJ+Ko/P5HyO+YxX0fNaxoMRqydvHvJhWmZNC5fmDARxPuM5YwRFbU/+1PYxfbQ8hmlVw19QkPj8vhmq/jt82BfG7piDaky58cnYcX5wXQ0NIkysxZxv7dIHzzjEvfrgpgvVtHlzRmMFXF8YwozqLp/cF8KsdIRyKunHj+BS+tjCKObU5x+bLiYG7qxtRfdVH5RYVHxKwAwEKHDtk0eQxRDetQPdbf0Cu65jJPS2de4ksoCqQqyKP7Azioa3hQQWOED/fXhfBMwcCaAzm8Q9L+3DnlJR0bF2rB9/fGMG7x31YNiaNry+MYnF9Fucae6DAyWrAL7aF8dMtISgK8PWFMXx2blyOLVaWfrQpjBcPBTC9KitXiG6dlIKo6zkacyGaUTEqkMfZanpKR44jG0JAURGYshijbvsKPNUNhpikERIoNQEKnFIT5vjI9baj47kHkdi3DtBY23EugbO3x4XvrK/AK0f8mBDJ4R+WRPGBSQWBM/BnYiXoG0v6cOOE9Ckz7PSxBwqc1oSKH22K4A+7g3JsIXBEPY94ejOK/Nmvd4SkkBE/+9jMhFwZEis+mzs8+MDEFL68IIaZ1VzZsds/azVYicqL70D1tZ+wW2iMx8EEKHAcnHwjQ+9+43foW/sM8vEeI82a0ta5BM7hqAvfXh/BCwcLKzj/fVEUd05JyhWXnV0e/GBjGG80nyl++gM9l8A52OeSYuXp/QHMqcnKFaDlAwTSDzeFpcgRj9iiEiLnmf1++Y34trClFcXFo5271WjKCVUEp3xjZqBGFBdPWlCE0TgECZiDAAWOOfJgey/Sx3aj48WfIX1kh+1jPV+A5xI44tvvbYjgl9tDSOcV3DwxiXunJ+UR8TWtPnmy6kCf+4zVneEKnItHZ6TAubwxc9LdwQTOji63LEre1unBtePSuHdaAmPCXIU7X46t9HPF40d4/nWoveVLUD0+K7lOX0ngnAQocDhBDCGgaxo6X/oZoptehp4pbIs49TmfwBGFwKLQeEOb52QPHLeiI+zRkdaAZE41TOA4NUdOitvbMAU1138awekXOylsxuoAAhQ4DkiyWUJM7FmHrlcfRqZ1v1lcKosf5xM4wqm1rR6sOOTHjhN9amr9GubVZrCx3Yv3jvswuSKHby6J4uaJhfqc4a7gLKnLyG2oZWPPXMFRFV1uT33lolhZ+NCocQS4emMca1oyngAFjvHMHWtRSyfQ8fxPEN/xJvTc+/9jdRqQoQicwZg0dbnx3Q0RrDzqx+L6DP5uUVTWxQxV4BySNThhPLU/iBknTkr1FzDnNMif/WRLBFU+TYqfT812dnNGJ8xLb+N01NzwaQSnLnZCuIzRYQQocByW8HKHm9izFl2v/RqZ4/vK7UrZ7I9E4OQ14LWjPvx4cxjbOz2yP4440TSl8tQuxecqMm5LqnhwU1jW1NQHNVmD85EZhe3C43FVFhP/cU9Qrg6Jn91x4nh62UDRcEkJKL4gIhctR+1NX4DiGuQ+j5Ja5+AkUHoCFDilZ0wLAwhouQy6XvklopvE9Q2FHixOe84ncJI5IJNX4HXp8LmAvA55zcNDW0N4an8Afpcu+9TcN/3MbsPnEjiC88Pbg1LIiALmz82N4csL4vC5dHmFxH9uCeO9415cPz6Nr14UxfxROYhrIzrEnVVZBRUeXR4hH+xuK6fl0PLxKgp8Y2aiZvlneHLK8slkAGcjQIHDuWE4gVTzLnSt+AVS4kSV7owTOd0pBZ0pFzIa8OyBAJ7YE5D/3X9KanQwLy/RFLU2a497Zd+ZukAe4yN5ebXDa0f8ePGQX17xIO6K+sK8GGbXFPrRnGvsD09NYkw4j7qAJn+JvjbiKLjoZDynJoePzYxjYkVeCidxQkuInU/NSeBvZiXkVtWOTrcURKIvz/LxKbmyww7Hhv+TKbpBNRBBZPEHUHP9A7xUs+h0OaBZCFDgmCUTDvOj+83H0LvmaWgO6Yvz+O6g7CB8JHb2rYBvXdKLT89JSPEj7oo60OtGTlfkzBDCI+zR5GWbn5sXkx2M+5+hjN3f1yaZBR7fE8QjO0MQjf/ESo6Owk3llT5NihghcKZXFcTT6pZCo7+1rV5c2ZiWtTlL2QfH2v9axerNuDlya8o/bqa1Y6H3JHAOAhQ4nB5lIZDpOobOF36K5P4NgHZqHUlZHCqxUXEi6o97CvdPne35/NwYPjg1hb09brxyxIfVLT50plT5+sRIHhePTsteNKffDj6UsUVXYvFLPELkrD7uw7MneupkNQXjQnlcMy6Na8amTulzs/KIT17hsLPbg/tnJmTdT33AGatuJZ4SZRterN5ULLkV1dd9iqs3ZcsCDRtBgALHCMq0MSiBvvXPo2fVH5HrOU5CJiQgaoF+uT2MX2wLYUIkL+tybpp46tUQJnSbLp2LgKLCP3G+bOrnGz2ZrEjA1gQocGydXnMHl4/3ouOFnyDR9I6jbxo3a5bWt3rw4OYImrrdsiD54zMTCHjM6i39GgoBNVSFyovvRPU1HxvK63yHBCxNgALH0umzvvPxpnfQtfIRZNsOWj8Ym0XwxlEfntgbwLSqHK9osENuVRcCkxeh9uYvwFs3wQ4RMQYSOCcBChxOkLIS0LJpdL70EGJbVzr+CoeyJoLGbU/AXTMWVcvuQ8Wim20fKwMkAUGAAofzoOwEUoe2ofOVh5FubnLMsfGyQ6cDjiKg+oIIL7gBNcs/C9Xrd1TsDNa5BChwnJt700QuLuLsWfU4+tY+g3ysyzR+0RESsAUBsTU1aQFqbvwcfA1TbRESgyCBoRCgwBkKJb5TcgK5vg50rvg5ErvedfQ9VSUHTQOOI8CtKcelnAGfIECBw6lgGgKJ/RvR/dpvkD62m1tVpskKHbEyAXnf1Pzr5eoNt6asnEn6PhICFDgjocZvSkJAbFX1vvtn9L73FPJ9HSWxwUFJwDEEVBf8E+bJ+6b8Y9mx2DF5Z6AnCVDgcDKYikA+GZX3VMW2vwk9mzKVb3SGBKxEwF3diKor7kHF0tus5DZ9JYGiEaDAKRpKDlQsAuJUVddrv0bquH7HkwAAF0tJREFU6E5HXONQLG4chwT6CSjeAMLzrkXNjZ+Fyx8mGBJwJAEKHEem3fxB9617Dj3vPIFcd4v5nT3hYTyroDetIJ5VkdUBcU1mwK3LW7nDHh3uwrVS8slqQDSjoi+jIJVTIG53citAxKuh2qfBf/Y7OQflkcgqaE+qiOcKl3MGXLq8PTzs1eV/53VAvNObUeXvuRP+iUs8K7w6Kr0aPAOuyRKxdCRVJHIKVOGXR0ON/0y/xHUO7UmXjEHcfl7tL9jjU0YC3JoqI3yaNhMBChwzZYO+nCSQT8XQ/eqvEdv6GrR04ZJIMz/dKQWvH/XjxUN+bGz3oDPlgkfVZRfgWyam8IFJKUyM5KTIyeSB3T0ePH/AjzebfTgYdSGZU1Hjz+OyhgzunpbExaMzCHmGJhbyGuQ4D24OY3OHV2KaU5PF/1gclZdziudIVMWrR/xYedSPbZ1u9KQL/o0N53HduDTunJLE7OqsFDlC3Lx6xIff7Axhe6dHvnflmAw+OSuOpaMz8J4QQjkNePe4F/+5OYy2pAtfXxjFnVO4rVjeearAXdOIqsvv5tZUeRNB6yYgQIFjgiTQhcEJpI/vQ9fLv0Ty4GZTb1WlcsAjO0NSEHSkVNT4NLlqk8yJVRWXXD35+KwEPjc3jsZQHju63FKMvHbED/+JlRa3qqMj6ZIrQLNrclIsiNu9B676nG2etCZUfH9jGM8fDCCTVyBuB58QyeEflkSlsBLPz7aG5KWZITcQ9BRuA+9Jq+hKqXKF5vbJSXlT+NTKPPpvEN/X68aogIaMVljNWT4+ha8vjGF6dU5+f6DPhZ9uCUsxdM+0JD47Lw7eNF7ef81qoAKRhTei+pqPQzT340MCTiZAgePk7Fsg9uimFeh5+0/Idh4F9KGtaBgd1sY2D/59fQRrW32YXpXFA3MSuHVSEru63fjhxohc5ZhelcM3Fkdx9bg0Ht4ewi+3h9CbVnHHlCS+ND+GGr+O3+wM4ve7gnL154E5cXxxXgz1wYIYOdsjVm9eOOjHT7aE4XfrSGRV7Ol1nyFw/rQngC0dHtw4IY0Fo7JyOHHP1G92BHEs7saMqiy+tjAmBdF/bQvhh5vCuHJMWv7dnh43frQpgiqvJgWOiCGWUfBIUxC/bQphaX0GX1oQw5yagvDhUx4CiseP0KwrUHPDA3BX1pfHCVolARMRoMAxUTLoypkEtGwK3SsfRXTTy9CSfaZE9NiuIH6+NYQjMTc+PjOOT8+JY3JlXvr6vQ1hKWZ0XcE/Lu2TAuO7GyJ4en8ADcG8/Lv+bZ33jnvwg40RrGn14ZqxKSkuFtYVxMjZns6kgv/YGMFf9wXwkRlJiNWcFw8FzhA4g33/zjEvfrgpgnVtXowP56S9D09LSnEjBM1XL4rKv3vveOG9Y/ET21CTk3j5sB8/21ooXv3qwhhunMCtqbJOTlF3M34Oam74tPydDwmQAO+i4hywAIFctAtdrz6M+I5Vpjw6LrZ/frUjJLeYPjMnhk/NTmBcpCBwHtkZxENbwziecOGTs+O4YXwKj+4M4ZUj/jNEyN4eF76zvkL+bHplDt9Y0oflEwo1NIM9mg6sOOTHjzeHZdGwWCFafdyHX+8InVfgiDqgVw778dOtYbllJlZ1vnZRDNeNT+NHm8JS5HxyVkJulW3r9EjB055S8ZWLYphckZM2d3Z58Pl5MXx0RgJBjwUmkl1dVBR46iaiatlHEJl/nV2jZFwkMGwCXMEZNjJ+UA4CmfbD6Hrll0ju2wA9f+5VDaP9E1s6D+8IoTXhkis4n5pdWMERRbiiNkes4Igi3I/OiOMDE1P4/e6gXGUZG8rj7xZHccfkpDxx1dTtxvc3RmQh8Ok1NIPFJOpi/mNjGH/ZF8RdJ7a6ftMUOqvAiWYU9GVUiI2+XV1u/G5XUK7OBD067puelAJsdFCT/gqBI4qOxWpUa8KNX+0IYnwkL1d41rV68dwBv/zzF+fH5Dd8ykfAXTEKFZfcicrL74GiDjiqVz6XaJkETEGAAscUaaATQyEg++Os/A1SR3aYquj4tSM+KQjESsf0yjzum5HAVWNTOBJ14/HdQbzT4kUip0qB8+X5cYgtLSGIRDGwEDcfnxWXJ5PeOeaTW017B6mhOZ2PqL155kBAFvmKo+Ziq+tDU1P4f9dUnFXgiJUmsdUkCpH7n2pfXm6R3T8zIVdmRFHz6havHHdNq1ceZxdFyEG3Lk93iTqfv+wN4KJRWXx6bgyTKvIyDpeiy1Nf4r2hFEYPJd985/wEVH8Y4fnXoeb6B6D6Q+f/gG+QgIMIUOA4KNl2CDW+8210v/l7ZFr3m+a+KtF/RmzriGJf0dtGbBeJx6sCLgXIaKIPjXJS4IjTSQ9tC2Fzu0eKDQ2i14wuT1TlNEWeWjrfCs6RqAvfXh/B8wf9uGvq+yegziVwftcUlFtp0h9N9OtRZN8ccfLptslJ3Ds9iamVOYhTYW81+/DkviCEr2GPJo+bC/Hy7IGAjE0IonQeeGxXSL4j6oluPTHGtMqcFEV8SktAcfsQmnmZbObHouLSsubo1iRAgWPNvDna6951z6F39Z8LTQBNcrJKCA7RA+eNoz60JFwQG0EzqnPwu4D1bR5ZgPyxmXF5YmpsWJOrJM8e8GNrhwc9GRWj/BoW12dk3xlRZDypIodvLonKHjqDrd6IE1CitqcrreKfl/bhvhlJ+dq5BM7AcUQxslgtEitMh6IuufrywOw4Pjs3jkrfqafVxDF3Icb6624+MzcuBYw4DSZWjyJecXpLQVpT8MDsmFylqjhtDEdP2FIEL5v5zUXNDZ+Bf9ysUljgmCRgeQIUOJZPofMC0HIZ9Kz6I6Lrn0c+1mVqAKJ2RQgRUS/ztwuEgIidISD6AxDHyr+7PoLXjvqxqC6Dv1sUlQ32Tn+OJ1T8+7oKeRJLHNEWdTLzThz9fnBTGE/sDcr6ni/Mj+HmiSlUeDX4BnQp7h8vkQV+sS2MX2wPyUaD4iSUKCoWfXgGPkdjhX43/XU3ovbmD7uD+OPugCww/vTcOJ7eF5DjXD9OHC2PYlpVociaTwkIKAq89ZNRdfX9CM+5qgQGOCQJ2IMABY498ui4KLRUXN5XFdu6EloqZsr4xVaPOBL+aFNINv77p6VRuZ002CNORInVn0I3Yg8+OCWJv10QG1QoiNNW391QIY9qn+9ZJnvZRLGkfvDCbNEfR9TltMRduLQhLfvcXNrwvqgSMQj/xWrNwrqM9Ems2Mjj5a1eKYjumZ7En/cWxhkTysu/u7zxTGF2Pl/58yEQUBS5HVVx8Z2ovOwuFhUPARlfcS4BChzn5t7ykef6OuTJqviud6FnBhcORgQpxImoRxGPrLtRC/8tBIs4hi0a7N0wPo2vXhTD/FFZeVWDqLUR3YtFQa7YZRN1PKKvjBAK4vuvXxTFR2cmEHBDdkQWW0HiVJbYPhJ/FqtCK4/6zghPNA+MZVVZ9Fvp03D1mDQ+MTsht7xEL56Qu3DnlNiEEuOKI+U/3xaSW0x3TE7hqwujmHKih082j0H73Rzsc8maI3E9hDg2Lro0P7k3gAc3R+R1FEIkXTJAJBmRA0fYEOKmog6RJR9A5eV3Q3UXruXgQwIkMDgBChzODEsTSLcdRM+bv0di12roufKsGnSlFHm9QVpTMb82i2q/hm0dHjzaFMT6Nq+8QFOIm3unFwTLhjYPdnR60BDKY2JFTp6weumgX56KEkJH9Mr58vwY5o0qbBWJO6t+vCWMA71u/M9L+vCJWWe/m2uwGhwhSMQKjDiqftukJGZW52S9jCgkFnU4+3pd8qi38FEUD4tnYN3NjhP9bu4/0e9G1O+IehyxTSW2wMQ2lRBzf9obxM0TUnKc/j5Alp5cZnKe4sZM2aAvFiFAgWORRNHNsxNIt+5HzxuPIbFnTVlEzp5uF76zoUKuaIhVFh0KFOiy7kVsTQnRIESAuNdJPH/YHZC1L6IwWZyuEo9YzRE3gC+qz8gi3YErIAObBX7rkl58es7ZBc7/XhORJ6UmRvLyLqpbJqVkd2NhT6wOiVu/xdFv4aM4uSVWnISPd01L4G9mJU72tGmOueT9Vc/sD8jrJL44L36KaBErNv+5JYyjURdyugK3omN0SMPfLojioycKnjlni0SA4qZIIDmM0whQ4Dgt4zaN96TI2bsWevbs3X9LEb5ooPfSIT9ePuLHwV4XknkFEY+OebVZ3DQxjaX16VMKi3d3u+Xx7reO+eSKjXimVORxeWMayyek5IWXA5/+QuXutIpvXdyHv5l9doHz0NYQ/rgniPHhvOwy3F+kLITIm8d88vSWONYdyyryUlBxf5QoLhb1NwO7Eb962CeF0uhgXt6LNf/EalK/X0I0idvJxerS4ZgLE8J52YfnhgkpVPvY+K9o84zipmgoOZDzCFDgOC/nto1YbFf1rnociV3vQcucXQRYCYCo5REnqx5pCmFOdQ5/vziKq8YaK+CsxMtevipwiS7FS29lzY29EstoDCJAgWMQaJoxhkC2+zh63nxM3ltlB5HzbosXP9gkCpW9soeOuAbi9D41xpClFWMJKHCFKhFeeBOqr/0EC4qNhU9rNiFAgWOTRDKM9wnYReSIeh6xTSR+iasR/tuC6MnCY+bbzgROiJuLlqP6qvt5BYOdU83YSkqAAqekeDl4uQjYQeQci6vyOLjodvzlBTHceI6bxcvFmXaLTEAR4qYK4QU3UNwUGS2Hcx4BChzn5dwxEdtB5DgmWQwUUFSIm8HDFy1Hlehzw8szOStI4IIIUOBcED5+bHYCBZHze8R3roKWjpvdXfrnVAKqC57acai4+HZEFt3MmhunzgPGXVQCFDhFxcnBzEgg19suL+eMbX8D+XivaW4hNyMr+mQ8AcXlgbdxGqquvBehWVcY7wAtkoBNCVDg2DSxDOtUAlo6geiGF9G34QVku44BGi+D5BwpPwHF40dw6hJUXnE3/OPnlN8hekACNiJAgWOjZDKUcxPQNQ3xXavRu/pJZFp2Q88NfgElOZJA6QkoUAMRhOcsQ+WV98FT3VB6k7RAAg4jQIHjsIQzXCDVvBu9b/8Jif3roaft0RCQebUQAUWFK1KLyEXLUXnZh+AKVlrIebpKAtYhQIFjnVzR0yISOLUup6dwpTcfEig1AVFMXDP2/WJiz5k3wpfaBY5PAk4hQIHjlEwzzjMIiLqcvnXPoW/Di8j1HGddDudISQkobi+8DVPlqk1o9lVQ1MI9ZHxIgARKQ4ACpzRcOapFCMi6nJ1voffdvyLTshd6nnU5FkmdddxUVKj+MAJTFsk7pfxjZ1jHd3pKAhYmQIFj4eTR9eIRSB3eju43H0Pq0BYWHxcPK0cSzfsq6xFZdBMqlt4OV7CCTEiABAwiQIFjEGiaMT8BWZez5inEtr6OfKyL/XLMnzJTeyi2pMTR78or70Vg8iJuSZk6W3TOjgQocOyYVcY0YgJiyyqxZ61sDJg+tgt6Nj3isfihQwmIU1LhaoTnX4fKSz4Id2WdQ0EwbBIoLwEKnPLyp3WTEsjHutG75mlEt7yKfF8HV3NMmiezudXflVjU2oiuxCwkNluG6I+TCFDgOCnbjHVYBMRqTvLARvS+/QRSR3dwNWdY9Bz2siIa91UgNPtKVF1xDzw1YxwGgOGSgPkIUOCYLyf0yGQE+ldzYlteRY6rOSbLjgnccbnhrZuAikvvQnjeNbwo0wQpoQskIAhQ4HAekMAQCIjVnNShreh95wkkD2+FnhG1OWwOOAR09n1FdcEVrpFbUeIWcO+o8faNlZGRgAUJUOBYMGl0uXwE8ok+9K1/HtFNK5DrbQPyufI5Q8vlISD72oQQmLwQlZfdBd/YWay1KU8maJUEzkmAAocThARGQCDTcQR9a59FvOmdwpFy3k4+AooW+0RRIG7/9o+diYpLP4jgtIuhuNwWC4LukoBzCFDgOCfXjLQEBNLH96Pvvb8isXctxOoOhU4JIJd9SAWK2yPrbCJLbkV47rVQ/cGye0UHSIAEzk2AAoczhAQukICoz0k3N6Fv3bNI7tuIfJJC5wKRmudz1Q13VT0iC65HZOHN7GljnszQExI4LwEKnPMi4gskMDQCej6H5MEtiG58EckDm6GlooCmDe1jvmUuAqobrlAVQjMvQ8XFd8BbP9Fc/tEbEiCB8xKgwDkvIr5AAsMjIIXOgc3oW/M0Uke2Q8skuXU1PITleVvU2AhhE65BYPrFiCy8Cb7GaSwgLk82aJUELpgABc4FI+QAJDA4AS2bRkoInQ0vIHV0J7RUDMjnebzcbBNGUWWNjWjOF5p7DcJzr2ajPrPliP6QwAgIUOCMABo/IYHhEBArOpm2g4htXYnE7vfk8XLxd9C5fTUcjkV/V3VB9QbgbZiCyEU3IjjjUt72XXTIHJAEykeAAqd87GnZgQRysW554kqInUzLXmhpsX3FXjrGTQUFcLmkkPGPn4vIopvhnzgPqsdvnAu0RAIkYAgBChxDMNMICZxKQMtl5W3lsS2vIblvg+ylw1WdEs4S1SXra9yVoxCcdQXCC26Ad9QE1teUEDmHJoFyE6DAKXcGaN/xBMSWVbxpNWLbXkem/TD0XKawqqPzKoiRTw4FEKJGrNaEq+EfP0c25vNPWgB3pHbkw/JLEiAByxCgwLFMquio3QlomRTSLXuR3LtO3mKe7TombzDXRZdkdkoeQvr7RY0brkit3HoKTr8UgYnzWFszBHp8hQTsRoACx24ZZTy2ICC2q7LdLfK4eXLfelmvIxoISrHDk1jv51jpFzUeuCvqEJi0AMGZl8M3bhZc/pAt5gKDIAESGBkBCpyRceNXJGAogXy8B+mjO5HYtx6pg1uR62uHnssWBI+TTmMpKqCqUOT2kwfuynoEpiwqiJrGaVC9LBY2dGLSGAmYmAAFjomTQ9dIYDACokBZHDtP7d+A5MHNyLQdgpZOyK7JuhA7utjSssMRdLE6UxAzEDd4+wLw1IyFb+zMwq/GaVLg8MJL/jshARIYjAAFDucFCVicgGgomOs+jkzrfil8xK9s+2F5+acui5U1iPuy5EqPWQuXxVaT/HVidUZ2FK6Gt3GavL3bN2YGPHUT4ApELJ4tuk8CJGAUAQoco0jTDgkYSEDU8OSinVLoCMGTbjuAbOtB5KIdcmtLCh0pdnTo8s8nVnwG/H3R3BXCBQXxIkSMMkDMiP8WPWjE9Qjuilp4asdxdaZo4DkQCTibAAWOs/PP6B1GIB/vRba3DVq8B/lEL7RkTPbgKfw5ipz4+3gP9FQcWv6EEIIQQOcBJUWMePp/L/xR9fjgClXDVVErj2cLIVMQM6NkUbCrYpRclVFU1WGZYLgkQAKlJkCBU2rCHJ8ELEhAFC+Lu7PysW5oqXihmPkcjyKEjD8kC3/7H8Xrh+oPF2po+JAACZCAwQQocAwGTnMkQAIkQAIkQAKlJ0CBU3rGtEACJEACJEACJGAwAQocg4HTHAmQAAmQAAmQQOkJUOCUnjEtkAAJkAAJkAAJGEyAAsdg4DRHAiRAAiRAAiRQegIUOKVnTAskQAIkQAIkQAIGE6DAMRg4zZEACZAACZAACZSeAAVO6RnTAgmQAAmQAAmQgMEEKHAMBk5zJEACJEACJEACpSdAgVN6xrRAAiRAAiRAAiRgMAEKHIOB0xwJkAAJkAAJkEDpCVDglJ4xLZAACZAACZAACRhMgALHYOA0RwIkQAIkQAIkUHoCFDilZ0wLJEACJEACJEACBhOgwDEYOM2RAAmQAAmQAAmUngAFTukZ0wIJkAAJkAAJkIDBBChwDAZOcyRAAiRAAiRAAqUnQIFTesa0QAIkQAIkQAIkYDABChyDgdMcCZAACZAACZBA6QlQ4JSeMS2QAAmQAAmQAAkYTIACx2DgNEcCJEACJEACJFB6AhQ4pWdMCyRAAiRAAiRAAgYToMAxGDjNkQAJkAAJkAAJlJ4ABU7pGdMCCZAACZAACZCAwQT+f2X4QxrY9px8AAAAAElFTkSuQmCC"/>
          <p:cNvSpPr>
            <a:spLocks noChangeAspect="1" noChangeArrowheads="1"/>
          </p:cNvSpPr>
          <p:nvPr/>
        </p:nvSpPr>
        <p:spPr bwMode="auto">
          <a:xfrm>
            <a:off x="1618343" y="2735943"/>
            <a:ext cx="4230914" cy="42309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6" name="Afbeelding 15"/>
          <p:cNvPicPr>
            <a:picLocks noChangeAspect="1"/>
          </p:cNvPicPr>
          <p:nvPr/>
        </p:nvPicPr>
        <p:blipFill>
          <a:blip r:embed="rId2"/>
          <a:stretch>
            <a:fillRect/>
          </a:stretch>
        </p:blipFill>
        <p:spPr>
          <a:xfrm>
            <a:off x="2303827" y="1469624"/>
            <a:ext cx="6593430" cy="4611862"/>
          </a:xfrm>
          <a:prstGeom prst="rect">
            <a:avLst/>
          </a:prstGeom>
        </p:spPr>
      </p:pic>
    </p:spTree>
    <p:extLst>
      <p:ext uri="{BB962C8B-B14F-4D97-AF65-F5344CB8AC3E}">
        <p14:creationId xmlns:p14="http://schemas.microsoft.com/office/powerpoint/2010/main" val="2486859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1305" y="17831"/>
            <a:ext cx="11027735" cy="585386"/>
          </a:xfrm>
        </p:spPr>
        <p:txBody>
          <a:bodyPr>
            <a:normAutofit fontScale="90000"/>
          </a:bodyPr>
          <a:lstStyle/>
          <a:p>
            <a:r>
              <a:rPr lang="nl-BE" dirty="0" smtClean="0"/>
              <a:t>	</a:t>
            </a:r>
            <a:br>
              <a:rPr lang="nl-BE" dirty="0" smtClean="0"/>
            </a:br>
            <a:r>
              <a:rPr lang="nl-BE" sz="2700" b="1" dirty="0"/>
              <a:t/>
            </a:r>
            <a:br>
              <a:rPr lang="nl-BE" sz="2700" b="1" dirty="0"/>
            </a:br>
            <a:r>
              <a:rPr lang="nl-BE" sz="2700" b="1" dirty="0" smtClean="0"/>
              <a:t>INDICATIES VOOR STAALAFNAME - ZORGVERLENERS</a:t>
            </a:r>
            <a:br>
              <a:rPr lang="nl-BE" sz="2700" b="1" dirty="0" smtClean="0"/>
            </a:br>
            <a:r>
              <a:rPr lang="nl-BE" sz="2200" dirty="0" smtClean="0">
                <a:hlinkClick r:id="rId3"/>
              </a:rPr>
              <a:t>https</a:t>
            </a:r>
            <a:r>
              <a:rPr lang="nl-BE" sz="2200" dirty="0">
                <a:hlinkClick r:id="rId3"/>
              </a:rPr>
              <a:t>://epidemio.wiv-isp.be/ID/Pages/2019-nCoV_case_definition_and_testing.aspx</a:t>
            </a:r>
            <a:r>
              <a:rPr lang="nl-BE" sz="2200" dirty="0" smtClean="0"/>
              <a:t>		</a:t>
            </a:r>
            <a:r>
              <a:rPr lang="nl-BE" dirty="0" smtClean="0"/>
              <a:t>					</a:t>
            </a:r>
            <a:r>
              <a:rPr lang="nl-BE" sz="2700" dirty="0" smtClean="0"/>
              <a:t>	</a:t>
            </a:r>
            <a:endParaRPr lang="nl-BE" dirty="0"/>
          </a:p>
        </p:txBody>
      </p:sp>
      <p:pic>
        <p:nvPicPr>
          <p:cNvPr id="3" name="Afbeelding 2"/>
          <p:cNvPicPr>
            <a:picLocks noChangeAspect="1"/>
          </p:cNvPicPr>
          <p:nvPr/>
        </p:nvPicPr>
        <p:blipFill>
          <a:blip r:embed="rId4"/>
          <a:stretch>
            <a:fillRect/>
          </a:stretch>
        </p:blipFill>
        <p:spPr>
          <a:xfrm>
            <a:off x="6128500" y="914400"/>
            <a:ext cx="6063500" cy="5943600"/>
          </a:xfrm>
          <a:prstGeom prst="rect">
            <a:avLst/>
          </a:prstGeom>
        </p:spPr>
      </p:pic>
      <p:pic>
        <p:nvPicPr>
          <p:cNvPr id="5" name="Afbeelding 4"/>
          <p:cNvPicPr>
            <a:picLocks noChangeAspect="1"/>
          </p:cNvPicPr>
          <p:nvPr/>
        </p:nvPicPr>
        <p:blipFill>
          <a:blip r:embed="rId5"/>
          <a:stretch>
            <a:fillRect/>
          </a:stretch>
        </p:blipFill>
        <p:spPr>
          <a:xfrm>
            <a:off x="1" y="995571"/>
            <a:ext cx="6128500" cy="4173956"/>
          </a:xfrm>
          <a:prstGeom prst="rect">
            <a:avLst/>
          </a:prstGeom>
        </p:spPr>
      </p:pic>
    </p:spTree>
    <p:extLst>
      <p:ext uri="{BB962C8B-B14F-4D97-AF65-F5344CB8AC3E}">
        <p14:creationId xmlns:p14="http://schemas.microsoft.com/office/powerpoint/2010/main" val="1520406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Huidige werking afdeling Geriatrie</a:t>
            </a:r>
            <a:endParaRPr lang="nl-BE" dirty="0"/>
          </a:p>
        </p:txBody>
      </p:sp>
      <p:sp>
        <p:nvSpPr>
          <p:cNvPr id="3" name="Tijdelijke aanduiding voor inhoud 2"/>
          <p:cNvSpPr>
            <a:spLocks noGrp="1"/>
          </p:cNvSpPr>
          <p:nvPr>
            <p:ph idx="1"/>
          </p:nvPr>
        </p:nvSpPr>
        <p:spPr/>
        <p:txBody>
          <a:bodyPr>
            <a:normAutofit lnSpcReduction="10000"/>
          </a:bodyPr>
          <a:lstStyle/>
          <a:p>
            <a:r>
              <a:rPr lang="nl-BE" dirty="0" smtClean="0"/>
              <a:t>Teststrategie: bij opname (iedereen)/ bij ontslag (naar “collectiviteit”)</a:t>
            </a:r>
          </a:p>
          <a:p>
            <a:endParaRPr lang="nl-BE" dirty="0"/>
          </a:p>
          <a:p>
            <a:r>
              <a:rPr lang="nl-BE" dirty="0" smtClean="0"/>
              <a:t>Bezoekregeling</a:t>
            </a:r>
          </a:p>
          <a:p>
            <a:pPr lvl="1"/>
            <a:r>
              <a:rPr lang="nl-BE" dirty="0" smtClean="0"/>
              <a:t>Op Geriatrie: niet COVID+/ COVID+ bevestigd of suspect</a:t>
            </a:r>
          </a:p>
          <a:p>
            <a:pPr lvl="1"/>
            <a:r>
              <a:rPr lang="nl-BE" dirty="0" smtClean="0"/>
              <a:t>Op palliatieve eenheid</a:t>
            </a:r>
          </a:p>
          <a:p>
            <a:pPr lvl="1"/>
            <a:r>
              <a:rPr lang="nl-BE" dirty="0" smtClean="0"/>
              <a:t>Bij levenseinde op Geriatrie</a:t>
            </a:r>
          </a:p>
          <a:p>
            <a:endParaRPr lang="nl-BE" dirty="0"/>
          </a:p>
          <a:p>
            <a:r>
              <a:rPr lang="nl-BE" dirty="0" smtClean="0"/>
              <a:t>Opnamebeleid</a:t>
            </a:r>
          </a:p>
          <a:p>
            <a:pPr lvl="1"/>
            <a:r>
              <a:rPr lang="nl-BE" dirty="0" smtClean="0"/>
              <a:t>Specifieke functie  afdeling B6: “transit</a:t>
            </a:r>
            <a:r>
              <a:rPr lang="nl-BE" smtClean="0"/>
              <a:t>” kamers</a:t>
            </a:r>
            <a:endParaRPr lang="nl-BE" dirty="0" smtClean="0"/>
          </a:p>
          <a:p>
            <a:pPr lvl="1"/>
            <a:r>
              <a:rPr lang="nl-BE" dirty="0" smtClean="0"/>
              <a:t>Zorg voor COVID + patiënten: in kamerisolatie</a:t>
            </a:r>
          </a:p>
          <a:p>
            <a:pPr lvl="1"/>
            <a:r>
              <a:rPr lang="nl-BE" dirty="0" smtClean="0"/>
              <a:t>Zorg voor COVID suspect/ CT verdacht: in kamerisolatie</a:t>
            </a:r>
          </a:p>
          <a:p>
            <a:pPr lvl="1"/>
            <a:endParaRPr lang="nl-BE" dirty="0" smtClean="0"/>
          </a:p>
          <a:p>
            <a:pPr lvl="1"/>
            <a:endParaRPr lang="nl-BE" dirty="0"/>
          </a:p>
          <a:p>
            <a:pPr lvl="8"/>
            <a:endParaRPr lang="nl-BE" dirty="0" smtClean="0"/>
          </a:p>
          <a:p>
            <a:pPr lvl="1"/>
            <a:endParaRPr lang="nl-BE" dirty="0"/>
          </a:p>
          <a:p>
            <a:pPr lvl="1"/>
            <a:endParaRPr lang="nl-BE" dirty="0" smtClean="0"/>
          </a:p>
          <a:p>
            <a:pPr lvl="1"/>
            <a:endParaRPr lang="nl-BE" dirty="0"/>
          </a:p>
        </p:txBody>
      </p:sp>
    </p:spTree>
    <p:extLst>
      <p:ext uri="{BB962C8B-B14F-4D97-AF65-F5344CB8AC3E}">
        <p14:creationId xmlns:p14="http://schemas.microsoft.com/office/powerpoint/2010/main" val="4181506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Afbeelding 3"/>
          <p:cNvPicPr>
            <a:picLocks noChangeAspect="1"/>
          </p:cNvPicPr>
          <p:nvPr/>
        </p:nvPicPr>
        <p:blipFill>
          <a:blip r:embed="rId2"/>
          <a:stretch>
            <a:fillRect/>
          </a:stretch>
        </p:blipFill>
        <p:spPr>
          <a:xfrm>
            <a:off x="435935" y="1760202"/>
            <a:ext cx="11536326" cy="4868036"/>
          </a:xfrm>
          <a:prstGeom prst="rect">
            <a:avLst/>
          </a:prstGeom>
        </p:spPr>
      </p:pic>
    </p:spTree>
    <p:extLst>
      <p:ext uri="{BB962C8B-B14F-4D97-AF65-F5344CB8AC3E}">
        <p14:creationId xmlns:p14="http://schemas.microsoft.com/office/powerpoint/2010/main" val="3428675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Huidige werking afdeling Geriatrie</a:t>
            </a:r>
          </a:p>
        </p:txBody>
      </p:sp>
      <p:sp>
        <p:nvSpPr>
          <p:cNvPr id="3" name="Tijdelijke aanduiding voor inhoud 2"/>
          <p:cNvSpPr>
            <a:spLocks noGrp="1"/>
          </p:cNvSpPr>
          <p:nvPr>
            <p:ph idx="1"/>
          </p:nvPr>
        </p:nvSpPr>
        <p:spPr/>
        <p:txBody>
          <a:bodyPr/>
          <a:lstStyle/>
          <a:p>
            <a:r>
              <a:rPr lang="nl-BE" dirty="0" smtClean="0"/>
              <a:t>Uitdagingen in onze werking in </a:t>
            </a:r>
            <a:r>
              <a:rPr lang="nl-BE" smtClean="0"/>
              <a:t>“corona” tijden: </a:t>
            </a:r>
            <a:r>
              <a:rPr lang="nl-BE" dirty="0" smtClean="0"/>
              <a:t>nieuwe aanpak</a:t>
            </a:r>
          </a:p>
          <a:p>
            <a:pPr lvl="1"/>
            <a:endParaRPr lang="nl-BE" dirty="0"/>
          </a:p>
          <a:p>
            <a:pPr lvl="1"/>
            <a:r>
              <a:rPr lang="nl-BE" dirty="0" smtClean="0"/>
              <a:t>Communicatie huidige werking</a:t>
            </a:r>
          </a:p>
          <a:p>
            <a:pPr lvl="1"/>
            <a:r>
              <a:rPr lang="nl-BE" dirty="0" smtClean="0"/>
              <a:t>Communicatie / informeren familie: centrale contactpersoon</a:t>
            </a:r>
          </a:p>
          <a:p>
            <a:pPr lvl="1"/>
            <a:endParaRPr lang="nl-BE" dirty="0"/>
          </a:p>
          <a:p>
            <a:pPr lvl="1"/>
            <a:endParaRPr lang="nl-BE" dirty="0"/>
          </a:p>
        </p:txBody>
      </p:sp>
    </p:spTree>
    <p:extLst>
      <p:ext uri="{BB962C8B-B14F-4D97-AF65-F5344CB8AC3E}">
        <p14:creationId xmlns:p14="http://schemas.microsoft.com/office/powerpoint/2010/main" val="3328794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Dialoog via Teams</a:t>
            </a:r>
            <a:endParaRPr lang="nl-BE" dirty="0"/>
          </a:p>
        </p:txBody>
      </p:sp>
      <p:sp>
        <p:nvSpPr>
          <p:cNvPr id="3" name="Tijdelijke aanduiding voor inhoud 2"/>
          <p:cNvSpPr>
            <a:spLocks noGrp="1"/>
          </p:cNvSpPr>
          <p:nvPr>
            <p:ph idx="1"/>
          </p:nvPr>
        </p:nvSpPr>
        <p:spPr>
          <a:xfrm>
            <a:off x="838200" y="1494972"/>
            <a:ext cx="10515600" cy="4652963"/>
          </a:xfrm>
        </p:spPr>
        <p:txBody>
          <a:bodyPr/>
          <a:lstStyle/>
          <a:p>
            <a:pPr marL="0" lvl="1" indent="0">
              <a:spcBef>
                <a:spcPts val="1000"/>
              </a:spcBef>
              <a:buNone/>
            </a:pPr>
            <a:r>
              <a:rPr lang="nl-BE" dirty="0" err="1"/>
              <a:t>Herevaluatie</a:t>
            </a:r>
            <a:r>
              <a:rPr lang="nl-BE" dirty="0"/>
              <a:t> noden / bezorgdheden vanuit WZC </a:t>
            </a:r>
            <a:endParaRPr lang="nl-BE" dirty="0" smtClean="0"/>
          </a:p>
          <a:p>
            <a:pPr marL="0" lvl="1" indent="0">
              <a:spcBef>
                <a:spcPts val="1000"/>
              </a:spcBef>
              <a:buNone/>
            </a:pPr>
            <a:endParaRPr lang="nl-BE" dirty="0"/>
          </a:p>
          <a:p>
            <a:pPr marL="0" lvl="1" indent="0">
              <a:spcBef>
                <a:spcPts val="1000"/>
              </a:spcBef>
              <a:buNone/>
            </a:pPr>
            <a:r>
              <a:rPr lang="nl-BE" dirty="0" smtClean="0"/>
              <a:t>Vragen om bepaalde topics verder uit te werken?</a:t>
            </a:r>
          </a:p>
          <a:p>
            <a:pPr marL="914400" lvl="3" indent="0">
              <a:spcBef>
                <a:spcPts val="1000"/>
              </a:spcBef>
              <a:buNone/>
            </a:pPr>
            <a:endParaRPr lang="nl-BE" dirty="0"/>
          </a:p>
          <a:p>
            <a:endParaRPr lang="nl-BE" dirty="0"/>
          </a:p>
        </p:txBody>
      </p:sp>
      <p:pic>
        <p:nvPicPr>
          <p:cNvPr id="4" name="Picture 4" descr="Vraagteken Mokken &amp; toebehoor online bestellen | Spreadshi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245" y="1903264"/>
            <a:ext cx="3600450"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55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normAutofit fontScale="70000" lnSpcReduction="20000"/>
          </a:bodyPr>
          <a:lstStyle/>
          <a:p>
            <a:pPr lvl="0"/>
            <a:r>
              <a:rPr lang="nl-BE" u="sng" dirty="0"/>
              <a:t>Afspraken over de </a:t>
            </a:r>
            <a:r>
              <a:rPr lang="nl-BE" b="1" u="sng" dirty="0">
                <a:solidFill>
                  <a:srgbClr val="FF0000"/>
                </a:solidFill>
              </a:rPr>
              <a:t>wederzijdse communicatie</a:t>
            </a:r>
            <a:r>
              <a:rPr lang="nl-BE" u="sng" dirty="0">
                <a:solidFill>
                  <a:srgbClr val="FF0000"/>
                </a:solidFill>
              </a:rPr>
              <a:t> </a:t>
            </a:r>
            <a:r>
              <a:rPr lang="nl-BE" u="sng" dirty="0"/>
              <a:t>en aanvullende Covid-19 gerelateerde informatieoverdracht bij opname en ontslag uit het ziekenhuis van een bewoner van het woonzorgcentrum (teststrategie, data-</a:t>
            </a:r>
            <a:r>
              <a:rPr lang="nl-BE" u="sng" dirty="0" err="1"/>
              <a:t>testing</a:t>
            </a:r>
            <a:r>
              <a:rPr lang="nl-BE" u="sng" dirty="0"/>
              <a:t>, resultaten </a:t>
            </a:r>
            <a:r>
              <a:rPr lang="nl-BE" u="sng" dirty="0" err="1"/>
              <a:t>testing</a:t>
            </a:r>
            <a:r>
              <a:rPr lang="nl-BE" u="sng" dirty="0"/>
              <a:t>, quarantaine-advies,  contactpersoon, …).</a:t>
            </a:r>
            <a:endParaRPr lang="nl-BE" dirty="0"/>
          </a:p>
          <a:p>
            <a:r>
              <a:rPr lang="nl-BE" dirty="0"/>
              <a:t>Bij opname vanuit en ontslag naar een WZC geldt het volgende beleid: </a:t>
            </a:r>
          </a:p>
          <a:p>
            <a:pPr lvl="1"/>
            <a:r>
              <a:rPr lang="nl-BE" dirty="0"/>
              <a:t>Bij opname van een patiënt uit het WZC in het ziekenhuis wordt een COVID-19-test afgenomen (via spoed op spoedgevallen, bij geplande opname op de G-afdeling).  </a:t>
            </a:r>
          </a:p>
          <a:p>
            <a:pPr lvl="1"/>
            <a:r>
              <a:rPr lang="nl-BE" dirty="0"/>
              <a:t>48 uur vóór ontslag uit het ziekenhuis wordt desgevallend ook een COVID-19-test (PCR) doorgevoerd. Zo kan het WZC adequate maatregelen voorzien voor de terugkeer van de patiënt.</a:t>
            </a:r>
          </a:p>
          <a:p>
            <a:pPr lvl="1"/>
            <a:r>
              <a:rPr lang="nl-BE" dirty="0"/>
              <a:t>Indien bij opname van een bewoner in het ziekenhuis, deze COVID-positief blijkt te zijn, zal de behandelende arts rechtstreeks contact opnemen met de huisarts of CRA</a:t>
            </a:r>
            <a:r>
              <a:rPr lang="nl-BE" dirty="0" smtClean="0"/>
              <a:t>.</a:t>
            </a:r>
            <a:r>
              <a:rPr lang="nl-BE" dirty="0"/>
              <a:t> </a:t>
            </a:r>
          </a:p>
          <a:p>
            <a:pPr lvl="1"/>
            <a:r>
              <a:rPr lang="nl-BE" dirty="0"/>
              <a:t>Bij ontslag naar het WZC van een patiënt, die COVID positief testte in het ziekenhuis, neemt de behandelende arts rechtstreeks contact met de huisarts of CRA om zo nodig verder quarantaine-advies te bespreken.</a:t>
            </a:r>
          </a:p>
          <a:p>
            <a:r>
              <a:rPr lang="nl-BE" dirty="0"/>
              <a:t>In geval van een </a:t>
            </a:r>
            <a:r>
              <a:rPr lang="nl-BE" dirty="0" err="1"/>
              <a:t>outbreak</a:t>
            </a:r>
            <a:r>
              <a:rPr lang="nl-BE" dirty="0"/>
              <a:t> in een WZC wordt het ziekenhuis zo spoedig mogelijk op de hoogte gebracht om zo de noden en aanpak in het WZC mee in kaart te brengen en te ondersteunen daar waar mogelijk. </a:t>
            </a:r>
          </a:p>
          <a:p>
            <a:r>
              <a:rPr lang="nl-BE" dirty="0"/>
              <a:t>De teststrategie voor COVID-19 is dynamisch en afhankelijk van de evolutie van de pandemie.</a:t>
            </a:r>
          </a:p>
          <a:p>
            <a:endParaRPr lang="nl-BE" dirty="0"/>
          </a:p>
        </p:txBody>
      </p:sp>
    </p:spTree>
    <p:extLst>
      <p:ext uri="{BB962C8B-B14F-4D97-AF65-F5344CB8AC3E}">
        <p14:creationId xmlns:p14="http://schemas.microsoft.com/office/powerpoint/2010/main" val="2318095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normAutofit fontScale="77500" lnSpcReduction="20000"/>
          </a:bodyPr>
          <a:lstStyle/>
          <a:p>
            <a:pPr lvl="0"/>
            <a:r>
              <a:rPr lang="nl-BE" u="sng" dirty="0">
                <a:solidFill>
                  <a:srgbClr val="FF0000"/>
                </a:solidFill>
              </a:rPr>
              <a:t>Afspraken over het verstrekken van ondersteuning van het ziekenhuis aan het woonzorgcentrum vanuit hun specifieke expertise; afspraken op vlak van </a:t>
            </a:r>
            <a:r>
              <a:rPr lang="nl-BE" b="1" u="sng" dirty="0">
                <a:solidFill>
                  <a:srgbClr val="FF0000"/>
                </a:solidFill>
              </a:rPr>
              <a:t>vorming, advisering, (telefonische) en eventuele ondersteuning via een helpdesk/vaste contactpersoon</a:t>
            </a:r>
            <a:r>
              <a:rPr lang="nl-BE" u="sng" dirty="0">
                <a:solidFill>
                  <a:srgbClr val="FF0000"/>
                </a:solidFill>
              </a:rPr>
              <a:t> </a:t>
            </a:r>
            <a:r>
              <a:rPr lang="nl-BE" u="sng" dirty="0"/>
              <a:t>(aanwenden van persoonlijke beschermingsmiddelen (PBM), infectiepreventie en -bestrijding, aandachtspunten cohortering,…)</a:t>
            </a:r>
            <a:endParaRPr lang="nl-BE" dirty="0"/>
          </a:p>
          <a:p>
            <a:r>
              <a:rPr lang="nl-BE" dirty="0"/>
              <a:t>Actuele informatie voor de woonzorgcentra is beschikbaar via de Coronanieuws-pagina op de website van het ziekenhuis. </a:t>
            </a:r>
            <a:r>
              <a:rPr lang="nl-BE" u="sng" dirty="0">
                <a:hlinkClick r:id="rId2"/>
              </a:rPr>
              <a:t>www.heilighartlier.be</a:t>
            </a:r>
            <a:r>
              <a:rPr lang="nl-BE" dirty="0"/>
              <a:t> </a:t>
            </a:r>
            <a:r>
              <a:rPr lang="nl-BE" u="sng" dirty="0">
                <a:hlinkClick r:id="rId3"/>
              </a:rPr>
              <a:t>https://www.heilighartlier.be/patient/bijzondere-maatregelen-coronavirus-covid-19/informatie-voor-woonzorgcentra/</a:t>
            </a:r>
            <a:r>
              <a:rPr lang="nl-BE" dirty="0"/>
              <a:t>;</a:t>
            </a:r>
          </a:p>
          <a:p>
            <a:pPr lvl="0"/>
            <a:r>
              <a:rPr lang="nl-BE" dirty="0"/>
              <a:t>Posters/instructiefilmpjes over het gebruik van PBM</a:t>
            </a:r>
          </a:p>
          <a:p>
            <a:pPr lvl="0"/>
            <a:r>
              <a:rPr lang="nl-BE" dirty="0"/>
              <a:t>PowerPoint presentaties van de overlegmomenten (via Microsoft Teams) tussen het ziekenhuis en de woonzorgcentra</a:t>
            </a:r>
          </a:p>
          <a:p>
            <a:pPr lvl="0"/>
            <a:r>
              <a:rPr lang="nl-BE" dirty="0"/>
              <a:t>…</a:t>
            </a:r>
          </a:p>
          <a:p>
            <a:r>
              <a:rPr lang="nl-BE" dirty="0"/>
              <a:t>Voor bijkomende vragen of specifieke noden, is een e-mailadres ter beschikking: </a:t>
            </a:r>
            <a:r>
              <a:rPr lang="nl-BE" u="sng" dirty="0">
                <a:hlinkClick r:id="rId4"/>
              </a:rPr>
              <a:t>wzccorona@heilighartlier.be</a:t>
            </a:r>
            <a:endParaRPr lang="nl-BE" dirty="0"/>
          </a:p>
          <a:p>
            <a:r>
              <a:rPr lang="nl-BE" dirty="0"/>
              <a:t> </a:t>
            </a:r>
          </a:p>
          <a:p>
            <a:endParaRPr lang="nl-BE" dirty="0"/>
          </a:p>
        </p:txBody>
      </p:sp>
    </p:spTree>
    <p:extLst>
      <p:ext uri="{BB962C8B-B14F-4D97-AF65-F5344CB8AC3E}">
        <p14:creationId xmlns:p14="http://schemas.microsoft.com/office/powerpoint/2010/main" val="2642863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normAutofit fontScale="77500" lnSpcReduction="20000"/>
          </a:bodyPr>
          <a:lstStyle/>
          <a:p>
            <a:pPr lvl="0"/>
            <a:r>
              <a:rPr lang="nl-BE" u="sng" dirty="0"/>
              <a:t>Afspraken over de </a:t>
            </a:r>
            <a:r>
              <a:rPr lang="nl-BE" u="sng" dirty="0">
                <a:solidFill>
                  <a:srgbClr val="FF0000"/>
                </a:solidFill>
              </a:rPr>
              <a:t>ondersteuning</a:t>
            </a:r>
            <a:r>
              <a:rPr lang="nl-BE" u="sng" dirty="0"/>
              <a:t> vanuit het ziekenhuis </a:t>
            </a:r>
            <a:r>
              <a:rPr lang="nl-BE" u="sng" dirty="0">
                <a:solidFill>
                  <a:srgbClr val="FF0000"/>
                </a:solidFill>
              </a:rPr>
              <a:t>bij een tekort aan bepaald materiaal of producten (</a:t>
            </a:r>
            <a:r>
              <a:rPr lang="nl-BE" b="1" u="sng" dirty="0">
                <a:solidFill>
                  <a:srgbClr val="FF0000"/>
                </a:solidFill>
              </a:rPr>
              <a:t>geneesmiddelen, beschermingsmateriaal, zuurstof, </a:t>
            </a:r>
            <a:r>
              <a:rPr lang="nl-BE" b="1" u="sng" dirty="0" err="1">
                <a:solidFill>
                  <a:srgbClr val="FF0000"/>
                </a:solidFill>
              </a:rPr>
              <a:t>zuurstofconcentratoren</a:t>
            </a:r>
            <a:r>
              <a:rPr lang="nl-BE" b="1" u="sng" dirty="0">
                <a:solidFill>
                  <a:srgbClr val="FF0000"/>
                </a:solidFill>
              </a:rPr>
              <a:t>…)</a:t>
            </a:r>
            <a:r>
              <a:rPr lang="nl-BE" b="1" u="sng" dirty="0"/>
              <a:t> </a:t>
            </a:r>
            <a:r>
              <a:rPr lang="nl-BE" u="sng" dirty="0"/>
              <a:t>in het woonzorgcentrum.</a:t>
            </a:r>
            <a:endParaRPr lang="nl-BE" dirty="0"/>
          </a:p>
          <a:p>
            <a:r>
              <a:rPr lang="nl-BE" dirty="0"/>
              <a:t>Bij een dringend tekort aan bepaald materiaal en/of producten), kan het WZC een vraag stellen:</a:t>
            </a:r>
          </a:p>
          <a:p>
            <a:pPr lvl="0"/>
            <a:r>
              <a:rPr lang="nl-BE" dirty="0"/>
              <a:t>Via de medisch directeur/hoofdarts a.i., aan de </a:t>
            </a:r>
            <a:r>
              <a:rPr lang="nl-BE" u="sng" dirty="0"/>
              <a:t>klinische apotheek</a:t>
            </a:r>
            <a:r>
              <a:rPr lang="nl-BE" dirty="0"/>
              <a:t> van het ziekenhuis om bij een tekort aan medicatie mee te zoeken naar andere leveranciers of alternatieven voor de medicatie waarvan er een tekort is.</a:t>
            </a:r>
          </a:p>
          <a:p>
            <a:pPr lvl="0"/>
            <a:r>
              <a:rPr lang="nl-BE" dirty="0"/>
              <a:t>Aan </a:t>
            </a:r>
            <a:r>
              <a:rPr lang="nl-BE" u="sng" dirty="0"/>
              <a:t>ziekenhuishygiëne</a:t>
            </a:r>
            <a:r>
              <a:rPr lang="nl-BE" dirty="0"/>
              <a:t> bij nood aan PBM om mee te zoeken naar mogelijke leveranciers.</a:t>
            </a:r>
          </a:p>
          <a:p>
            <a:pPr lvl="0"/>
            <a:r>
              <a:rPr lang="nl-BE" dirty="0"/>
              <a:t>Via de medisch directeur/hoofdarts a.i. aan </a:t>
            </a:r>
            <a:r>
              <a:rPr lang="nl-BE" u="sng" dirty="0"/>
              <a:t>de klinische apotheek</a:t>
            </a:r>
            <a:r>
              <a:rPr lang="nl-BE" dirty="0"/>
              <a:t> bij problemen i.v.m. materiaal voor zuurstoftoediening om mee te zoeken naar een oplossing, alternatieve technieken,.. </a:t>
            </a:r>
          </a:p>
          <a:p>
            <a:r>
              <a:rPr lang="nl-BE" dirty="0"/>
              <a:t>Alleen een bijzonder problematische ad-hoc situatie kan een effectieve ziekenhuisinterventie rechtvaardigen.</a:t>
            </a:r>
          </a:p>
          <a:p>
            <a:r>
              <a:rPr lang="nl-BE" dirty="0"/>
              <a:t/>
            </a:r>
            <a:br>
              <a:rPr lang="nl-BE" dirty="0"/>
            </a:br>
            <a:r>
              <a:rPr lang="nl-BE" dirty="0"/>
              <a:t> </a:t>
            </a:r>
          </a:p>
          <a:p>
            <a:endParaRPr lang="nl-BE" dirty="0"/>
          </a:p>
        </p:txBody>
      </p:sp>
      <p:sp>
        <p:nvSpPr>
          <p:cNvPr id="5" name="Rechthoek 4"/>
          <p:cNvSpPr/>
          <p:nvPr/>
        </p:nvSpPr>
        <p:spPr>
          <a:xfrm>
            <a:off x="3048000" y="214018"/>
            <a:ext cx="6096000" cy="375552"/>
          </a:xfrm>
          <a:prstGeom prst="rect">
            <a:avLst/>
          </a:prstGeom>
        </p:spPr>
        <p:txBody>
          <a:bodyPr>
            <a:spAutoFit/>
          </a:bodyPr>
          <a:lstStyle/>
          <a:p>
            <a:pPr marL="228600">
              <a:lnSpc>
                <a:spcPct val="107000"/>
              </a:lnSpc>
              <a:spcAft>
                <a:spcPts val="800"/>
              </a:spcAft>
            </a:pPr>
            <a:r>
              <a:rPr lang="nl-BE" dirty="0">
                <a:latin typeface="Calibri" panose="020F0502020204030204" pitchFamily="34" charset="0"/>
                <a:ea typeface="Century Gothic" panose="020B0502020202020204" pitchFamily="34" charset="0"/>
                <a:cs typeface="Century Gothic" panose="020B0502020202020204" pitchFamily="34" charset="0"/>
              </a:rPr>
              <a:t> </a:t>
            </a:r>
            <a:endParaRPr lang="nl-B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2306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pPr lvl="0"/>
            <a:r>
              <a:rPr lang="nl-BE" u="sng" dirty="0"/>
              <a:t>Afspraken over </a:t>
            </a:r>
            <a:r>
              <a:rPr lang="nl-BE" b="1" u="sng" dirty="0">
                <a:solidFill>
                  <a:srgbClr val="FF0000"/>
                </a:solidFill>
              </a:rPr>
              <a:t>de levering van testmateriaal</a:t>
            </a:r>
            <a:r>
              <a:rPr lang="nl-BE" u="sng" dirty="0">
                <a:solidFill>
                  <a:srgbClr val="FF0000"/>
                </a:solidFill>
              </a:rPr>
              <a:t>, opleiding, advies en bijstand bij </a:t>
            </a:r>
            <a:r>
              <a:rPr lang="nl-BE" b="1" u="sng" dirty="0">
                <a:solidFill>
                  <a:srgbClr val="FF0000"/>
                </a:solidFill>
              </a:rPr>
              <a:t>de uitvoering van de COVID-19-testen</a:t>
            </a:r>
            <a:r>
              <a:rPr lang="nl-BE" u="sng" dirty="0">
                <a:solidFill>
                  <a:srgbClr val="FF0000"/>
                </a:solidFill>
              </a:rPr>
              <a:t> </a:t>
            </a:r>
            <a:r>
              <a:rPr lang="nl-BE" u="sng" dirty="0"/>
              <a:t>(PCR-testen en serologische testen) en de interpretatie van de resultaten door het laboratorium van het ziekenhuis. De afspraken over de responstijd op vlak van het bekomen van de resultaten van de testen</a:t>
            </a:r>
            <a:r>
              <a:rPr lang="nl-BE" dirty="0"/>
              <a:t>.</a:t>
            </a:r>
          </a:p>
          <a:p>
            <a:r>
              <a:rPr lang="nl-BE" dirty="0"/>
              <a:t>Bij een ernstige out break kan het klinisch labo van het ziekenhuis, rekening houdend met haar capaciteit, ondersteuning bieden bij het verwerken van de tests met als doel de testcapaciteit en de snelheid van de resultaatmededeling terug te optimaliseren.</a:t>
            </a:r>
          </a:p>
          <a:p>
            <a:r>
              <a:rPr lang="nl-BE" dirty="0"/>
              <a:t>Een aanvraag hiertoe dient gericht te worden aan: diensthoofd ziekenhuislabo W. Laffut en/of </a:t>
            </a:r>
            <a:r>
              <a:rPr lang="nl-BE" dirty="0" err="1"/>
              <a:t>ziekenhuishygiëniste</a:t>
            </a:r>
            <a:r>
              <a:rPr lang="nl-BE" dirty="0"/>
              <a:t> Dr. E. Van Even.</a:t>
            </a:r>
          </a:p>
          <a:p>
            <a:endParaRPr lang="nl-BE" dirty="0"/>
          </a:p>
        </p:txBody>
      </p:sp>
    </p:spTree>
    <p:extLst>
      <p:ext uri="{BB962C8B-B14F-4D97-AF65-F5344CB8AC3E}">
        <p14:creationId xmlns:p14="http://schemas.microsoft.com/office/powerpoint/2010/main" val="853934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normAutofit fontScale="85000" lnSpcReduction="20000"/>
          </a:bodyPr>
          <a:lstStyle/>
          <a:p>
            <a:pPr lvl="0"/>
            <a:r>
              <a:rPr lang="nl-BE" u="sng" dirty="0"/>
              <a:t>Afspraken over de eventuele ondersteuning van expertise van het ziekenhuis op het vlak van </a:t>
            </a:r>
            <a:r>
              <a:rPr lang="nl-BE" b="1" u="sng" dirty="0">
                <a:solidFill>
                  <a:srgbClr val="FF0000"/>
                </a:solidFill>
              </a:rPr>
              <a:t>bijkomende ondersteunende palliatieve expertise</a:t>
            </a:r>
            <a:r>
              <a:rPr lang="nl-BE" u="sng" dirty="0">
                <a:solidFill>
                  <a:srgbClr val="FF0000"/>
                </a:solidFill>
              </a:rPr>
              <a:t> </a:t>
            </a:r>
            <a:r>
              <a:rPr lang="nl-BE" b="1" u="sng" dirty="0">
                <a:solidFill>
                  <a:srgbClr val="FF0000"/>
                </a:solidFill>
              </a:rPr>
              <a:t>en/of andere specialistische zorg </a:t>
            </a:r>
            <a:r>
              <a:rPr lang="nl-BE" u="sng" dirty="0">
                <a:solidFill>
                  <a:srgbClr val="FF0000"/>
                </a:solidFill>
              </a:rPr>
              <a:t>(geriatrie, </a:t>
            </a:r>
            <a:r>
              <a:rPr lang="nl-BE" u="sng" dirty="0" err="1">
                <a:solidFill>
                  <a:srgbClr val="FF0000"/>
                </a:solidFill>
              </a:rPr>
              <a:t>pneumologie</a:t>
            </a:r>
            <a:r>
              <a:rPr lang="nl-BE" u="sng" dirty="0">
                <a:solidFill>
                  <a:srgbClr val="FF0000"/>
                </a:solidFill>
              </a:rPr>
              <a:t>, …)</a:t>
            </a:r>
            <a:r>
              <a:rPr lang="nl-BE" dirty="0">
                <a:solidFill>
                  <a:srgbClr val="FF0000"/>
                </a:solidFill>
              </a:rPr>
              <a:t>.</a:t>
            </a:r>
          </a:p>
          <a:p>
            <a:r>
              <a:rPr lang="nl-BE" dirty="0"/>
              <a:t>Onverminderd het bepaalde in het tussen het ziekenhuis en het WZC afgesloten functionele samenwerkingsverband inzake geriatrie, palliatieve zorg en ziekenhuishygiëne, kan er: </a:t>
            </a:r>
          </a:p>
          <a:p>
            <a:pPr lvl="0"/>
            <a:r>
              <a:rPr lang="nl-BE" dirty="0"/>
              <a:t>Bij vragen of nood aan advies over medisch beleid door de CRA of behandelend huisarts steeds contact genomen worden met een geriater of </a:t>
            </a:r>
            <a:r>
              <a:rPr lang="nl-BE" dirty="0" err="1"/>
              <a:t>pneumoloog</a:t>
            </a:r>
            <a:r>
              <a:rPr lang="nl-BE" dirty="0"/>
              <a:t>. </a:t>
            </a:r>
          </a:p>
          <a:p>
            <a:pPr lvl="0"/>
            <a:r>
              <a:rPr lang="nl-BE" dirty="0"/>
              <a:t>Bij vragen over het gevoerde beleid t.a.v. een concrete patiënt tijdens zijn/haar hospitalisatie, contact genomen worden met de behandelende arts. </a:t>
            </a:r>
          </a:p>
          <a:p>
            <a:pPr lvl="0"/>
            <a:r>
              <a:rPr lang="nl-BE" dirty="0"/>
              <a:t>Voor ondersteunende palliatieve expertise met de palliatieve eenheid en/ of t.a.v. een concrete patiënt, contact genomen worden met de behandelende arts/geriater.</a:t>
            </a:r>
          </a:p>
          <a:p>
            <a:r>
              <a:rPr lang="nl-BE" dirty="0"/>
              <a:t> </a:t>
            </a:r>
          </a:p>
          <a:p>
            <a:endParaRPr lang="nl-BE" dirty="0"/>
          </a:p>
        </p:txBody>
      </p:sp>
    </p:spTree>
    <p:extLst>
      <p:ext uri="{BB962C8B-B14F-4D97-AF65-F5344CB8AC3E}">
        <p14:creationId xmlns:p14="http://schemas.microsoft.com/office/powerpoint/2010/main" val="2700525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normAutofit fontScale="92500" lnSpcReduction="20000"/>
          </a:bodyPr>
          <a:lstStyle/>
          <a:p>
            <a:pPr lvl="0"/>
            <a:r>
              <a:rPr lang="nl-BE" u="sng" dirty="0"/>
              <a:t>Afspraken over de eventuele ondersteuning van het ziekenhuis op het vlak van </a:t>
            </a:r>
            <a:r>
              <a:rPr lang="nl-BE" u="sng" dirty="0">
                <a:solidFill>
                  <a:srgbClr val="FF0000"/>
                </a:solidFill>
              </a:rPr>
              <a:t>expertise inzake </a:t>
            </a:r>
            <a:r>
              <a:rPr lang="nl-BE" b="1" u="sng" dirty="0">
                <a:solidFill>
                  <a:srgbClr val="FF0000"/>
                </a:solidFill>
              </a:rPr>
              <a:t>ziekenhuishygiëne en cohorte-zorg</a:t>
            </a:r>
            <a:r>
              <a:rPr lang="nl-BE" u="sng" dirty="0">
                <a:solidFill>
                  <a:srgbClr val="FF0000"/>
                </a:solidFill>
              </a:rPr>
              <a:t>.</a:t>
            </a:r>
            <a:endParaRPr lang="nl-BE" dirty="0">
              <a:solidFill>
                <a:srgbClr val="FF0000"/>
              </a:solidFill>
            </a:endParaRPr>
          </a:p>
          <a:p>
            <a:r>
              <a:rPr lang="nl-BE" b="1" dirty="0"/>
              <a:t> </a:t>
            </a:r>
            <a:endParaRPr lang="nl-BE" dirty="0"/>
          </a:p>
          <a:p>
            <a:pPr lvl="0"/>
            <a:r>
              <a:rPr lang="nl-BE" dirty="0"/>
              <a:t>Bij vragen over ziekenhuishygiëne, persoonlijke beschermingsmiddelen (PBM) of cohorte-zorg kan er contact genomen worden via het e-mailadres </a:t>
            </a:r>
            <a:r>
              <a:rPr lang="nl-BE" u="sng" dirty="0">
                <a:hlinkClick r:id="rId2"/>
              </a:rPr>
              <a:t>wzccorona@heilighartlier.be</a:t>
            </a:r>
            <a:endParaRPr lang="nl-BE" dirty="0"/>
          </a:p>
          <a:p>
            <a:r>
              <a:rPr lang="nl-BE" dirty="0"/>
              <a:t>Zo nodig kan telefonisch contact genomen worden met het team ziekenhuishygiëne o.l.v. </a:t>
            </a:r>
            <a:r>
              <a:rPr lang="nl-BE" dirty="0" err="1"/>
              <a:t>ziekenhuishygiëniste</a:t>
            </a:r>
            <a:r>
              <a:rPr lang="nl-BE" dirty="0"/>
              <a:t> Dr. E. Van Even en Dr. K. Thibaut.</a:t>
            </a:r>
          </a:p>
          <a:p>
            <a:pPr lvl="0"/>
            <a:r>
              <a:rPr lang="nl-BE" dirty="0"/>
              <a:t>Bij een </a:t>
            </a:r>
            <a:r>
              <a:rPr lang="nl-BE" dirty="0" err="1"/>
              <a:t>outbreak</a:t>
            </a:r>
            <a:r>
              <a:rPr lang="nl-BE" dirty="0"/>
              <a:t> kan, om de organisatie van cohorte-zorg in de bestaande infrastructuur van het WZC zo veilig en efficiënt mogelijk te organiseren, contact genomen worden via het </a:t>
            </a:r>
            <a:br>
              <a:rPr lang="nl-BE" dirty="0"/>
            </a:br>
            <a:r>
              <a:rPr lang="nl-BE" dirty="0"/>
              <a:t>e-mailadres </a:t>
            </a:r>
            <a:r>
              <a:rPr lang="nl-BE" u="sng" dirty="0">
                <a:hlinkClick r:id="rId2"/>
              </a:rPr>
              <a:t>wzccorona@heilighartlier.be</a:t>
            </a:r>
            <a:endParaRPr lang="nl-BE" dirty="0"/>
          </a:p>
          <a:p>
            <a:endParaRPr lang="nl-BE" dirty="0"/>
          </a:p>
        </p:txBody>
      </p:sp>
    </p:spTree>
    <p:extLst>
      <p:ext uri="{BB962C8B-B14F-4D97-AF65-F5344CB8AC3E}">
        <p14:creationId xmlns:p14="http://schemas.microsoft.com/office/powerpoint/2010/main" val="810452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normAutofit lnSpcReduction="10000"/>
          </a:bodyPr>
          <a:lstStyle/>
          <a:p>
            <a:pPr lvl="0"/>
            <a:r>
              <a:rPr lang="nl-BE" u="sng"/>
              <a:t>Afspraken over de ondersteuning van het ziekenhuis </a:t>
            </a:r>
            <a:r>
              <a:rPr lang="nl-BE" b="1" u="sng"/>
              <a:t>aan de coördinerend en raadgevende arts (CRA) en/of de medische verantwoordelijke van de ouderenzorgvoorziening. </a:t>
            </a:r>
            <a:endParaRPr lang="nl-BE"/>
          </a:p>
          <a:p>
            <a:r>
              <a:rPr lang="nl-BE"/>
              <a:t>Bij praktische vragen over ziekenhuishygiëne of nood aan overleg of ondersteuning, kan de CRA of medisch verantwoordelijke van het WZC contact nemen via dit e-mailadres:  </a:t>
            </a:r>
            <a:r>
              <a:rPr lang="nl-BE" u="sng">
                <a:hlinkClick r:id="rId2"/>
              </a:rPr>
              <a:t>wzccorona@heilighartlier.be</a:t>
            </a:r>
            <a:endParaRPr lang="nl-BE"/>
          </a:p>
          <a:p>
            <a:r>
              <a:rPr lang="nl-BE"/>
              <a:t>Video-overlegmomenten via Teams voor de CRA’s en de verantwoordelijken voor WZC’s zullen volgens noodzaak in onderling overleg worden ingepland. Vanuit het ziekenhuis nemen deel aan deze video-overlegmomenten: geriater, ziekenhuishygiënist, zorgcoördinator geriatrie, (hoofdgeneesheer, directeur patiëntenzorg,…)</a:t>
            </a:r>
          </a:p>
        </p:txBody>
      </p:sp>
    </p:spTree>
    <p:extLst>
      <p:ext uri="{BB962C8B-B14F-4D97-AF65-F5344CB8AC3E}">
        <p14:creationId xmlns:p14="http://schemas.microsoft.com/office/powerpoint/2010/main" val="3172780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leuren Heilig Hart 2020">
      <a:dk1>
        <a:sysClr val="windowText" lastClr="000000"/>
      </a:dk1>
      <a:lt1>
        <a:sysClr val="window" lastClr="FFFFFF"/>
      </a:lt1>
      <a:dk2>
        <a:srgbClr val="77939D"/>
      </a:dk2>
      <a:lt2>
        <a:srgbClr val="E7E6E6"/>
      </a:lt2>
      <a:accent1>
        <a:srgbClr val="00AEC3"/>
      </a:accent1>
      <a:accent2>
        <a:srgbClr val="94C11F"/>
      </a:accent2>
      <a:accent3>
        <a:srgbClr val="E5352B"/>
      </a:accent3>
      <a:accent4>
        <a:srgbClr val="FFD616"/>
      </a:accent4>
      <a:accent5>
        <a:srgbClr val="EF9020"/>
      </a:accent5>
      <a:accent6>
        <a:srgbClr val="9476B3"/>
      </a:accent6>
      <a:hlink>
        <a:srgbClr val="00AEE9"/>
      </a:hlink>
      <a:folHlink>
        <a:srgbClr val="EB0973"/>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C23A638CD5954F90D72F222B2DAFF1" ma:contentTypeVersion="10" ma:contentTypeDescription="Een nieuw document maken." ma:contentTypeScope="" ma:versionID="4d3d0d636df32739d911a9e652e5e66a">
  <xsd:schema xmlns:xsd="http://www.w3.org/2001/XMLSchema" xmlns:xs="http://www.w3.org/2001/XMLSchema" xmlns:p="http://schemas.microsoft.com/office/2006/metadata/properties" xmlns:ns2="92c3da74-d32c-470e-93dd-8f55a0a83204" xmlns:ns3="fcdcc1a6-9697-4537-a95e-5de55e667551" targetNamespace="http://schemas.microsoft.com/office/2006/metadata/properties" ma:root="true" ma:fieldsID="ad1528c81a6a67cf9e3e8ea044741822" ns2:_="" ns3:_="">
    <xsd:import namespace="92c3da74-d32c-470e-93dd-8f55a0a83204"/>
    <xsd:import namespace="fcdcc1a6-9697-4537-a95e-5de55e66755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c3da74-d32c-470e-93dd-8f55a0a832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cc1a6-9697-4537-a95e-5de55e667551"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C4AA39-C5D6-4672-9E01-AC2E0D92F648}">
  <ds:schemaRefs>
    <ds:schemaRef ds:uri="http://schemas.microsoft.com/sharepoint/v3/contenttype/forms"/>
  </ds:schemaRefs>
</ds:datastoreItem>
</file>

<file path=customXml/itemProps2.xml><?xml version="1.0" encoding="utf-8"?>
<ds:datastoreItem xmlns:ds="http://schemas.openxmlformats.org/officeDocument/2006/customXml" ds:itemID="{E9DE7EAA-919D-4BAB-B106-FCD5F6130E24}">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92c3da74-d32c-470e-93dd-8f55a0a83204"/>
    <ds:schemaRef ds:uri="http://schemas.microsoft.com/office/infopath/2007/PartnerControls"/>
    <ds:schemaRef ds:uri="fcdcc1a6-9697-4537-a95e-5de55e667551"/>
    <ds:schemaRef ds:uri="http://www.w3.org/XML/1998/namespace"/>
  </ds:schemaRefs>
</ds:datastoreItem>
</file>

<file path=customXml/itemProps3.xml><?xml version="1.0" encoding="utf-8"?>
<ds:datastoreItem xmlns:ds="http://schemas.openxmlformats.org/officeDocument/2006/customXml" ds:itemID="{BE0CADDF-5D2A-4939-AC98-276CFF29A9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c3da74-d32c-470e-93dd-8f55a0a83204"/>
    <ds:schemaRef ds:uri="fcdcc1a6-9697-4537-a95e-5de55e6675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1508</TotalTime>
  <Words>1292</Words>
  <Application>Microsoft Office PowerPoint</Application>
  <PresentationFormat>Breedbeeld</PresentationFormat>
  <Paragraphs>105</Paragraphs>
  <Slides>21</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Calibri</vt:lpstr>
      <vt:lpstr>Calibri Light</vt:lpstr>
      <vt:lpstr>Century Gothic</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Eerste golf: nationaal</vt:lpstr>
      <vt:lpstr>Eerste golf</vt:lpstr>
      <vt:lpstr>Eerste golf</vt:lpstr>
      <vt:lpstr>Tweede golf?</vt:lpstr>
      <vt:lpstr>Huidige werking in het ziekenhuis</vt:lpstr>
      <vt:lpstr>Huidige werking in het ziekenhuis</vt:lpstr>
      <vt:lpstr>   INDICATIES VOOR STAALAFNAME - ZORGVERLENERS https://epidemio.wiv-isp.be/ID/Pages/2019-nCoV_case_definition_and_testing.aspx        </vt:lpstr>
      <vt:lpstr>Huidige werking afdeling Geriatrie</vt:lpstr>
      <vt:lpstr>Huidige werking afdeling Geriatrie</vt:lpstr>
      <vt:lpstr>Dialoog via Teams</vt:lpstr>
    </vt:vector>
  </TitlesOfParts>
  <Company>HHZ LIER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Kempeneers Barbara</dc:creator>
  <cp:lastModifiedBy>D'Hooghe Annick</cp:lastModifiedBy>
  <cp:revision>445</cp:revision>
  <dcterms:created xsi:type="dcterms:W3CDTF">2020-02-27T10:41:05Z</dcterms:created>
  <dcterms:modified xsi:type="dcterms:W3CDTF">2020-09-08T15:44:02Z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0x010100F5C23A638CD5954F90D72F222B2DAFF1</vt:lpwstr>
  </property>
</Properties>
</file>